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70" r:id="rId3"/>
    <p:sldId id="269" r:id="rId4"/>
    <p:sldId id="268" r:id="rId5"/>
    <p:sldId id="271" r:id="rId6"/>
    <p:sldId id="267" r:id="rId7"/>
    <p:sldId id="266" r:id="rId8"/>
    <p:sldId id="265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6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31666-4249-4DF9-88C8-7D169B96737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D3D4C-115E-44A8-B24A-DEC65512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8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D3D4C-115E-44A8-B24A-DEC65512DF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D3D4C-115E-44A8-B24A-DEC65512D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468" y="3296652"/>
            <a:ext cx="9151584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1483146"/>
            <a:ext cx="7296150" cy="239871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Enhancing Cybersecurity for SMEs in Albania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EBDFE-5815-F88B-BECF-FF5462CD8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512" y="5486400"/>
            <a:ext cx="1392488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D073B0-4C43-9C15-A133-0857BF2A5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184696"/>
            <a:ext cx="1986116" cy="1673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326BAB-CF93-34DE-D6AE-2AC3C4F98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15" y="358868"/>
            <a:ext cx="1745840" cy="536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A5ACD-7AF1-CB26-A380-DB5DCE344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8" y="134746"/>
            <a:ext cx="3620304" cy="7606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922" y="3747569"/>
            <a:ext cx="6094155" cy="157392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     Through Cyber Hygiene &amp; Cyber Principles</a:t>
            </a:r>
          </a:p>
          <a:p>
            <a:pPr marL="0" indent="0" algn="ctr">
              <a:buNone/>
            </a:pPr>
            <a:r>
              <a:rPr lang="en-US" sz="2400" dirty="0"/>
              <a:t>           </a:t>
            </a:r>
          </a:p>
          <a:p>
            <a:pPr marL="0" indent="0" algn="ctr">
              <a:buNone/>
            </a:pPr>
            <a:r>
              <a:rPr lang="en-US" sz="2400" dirty="0"/>
              <a:t>   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80817-37E3-1287-A320-E6D0F753A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0F40-54C0-19C2-B053-24620418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2463"/>
            <a:ext cx="8229600" cy="893218"/>
          </a:xfrm>
        </p:spPr>
        <p:txBody>
          <a:bodyPr>
            <a:normAutofit/>
          </a:bodyPr>
          <a:lstStyle/>
          <a:p>
            <a:r>
              <a:rPr lang="en-US" dirty="0"/>
              <a:t>Why Was It Needed?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23278-E78D-788F-0B79-1020D3C5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527838"/>
            <a:ext cx="8229600" cy="43197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Assessment of 80 SMEs revealed: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85% poor awareness of cyber risks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70% no security policies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90% no training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75% no IT security staff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60% outdated software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44B16C-49BE-399C-AC9D-062F21E6D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" y="5662612"/>
            <a:ext cx="1128889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12B57-037A-0EE0-5E52-3C8C3B8DE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5226114"/>
            <a:ext cx="1936955" cy="1631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C0745-EB15-BA93-943C-D4F0A3987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649827"/>
            <a:ext cx="1238250" cy="121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0136C1-A291-0BCF-721E-F34CE0B32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8" y="134746"/>
            <a:ext cx="3620304" cy="760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A74EF-394C-A5BA-1CB8-6A48EA1C4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15" y="358868"/>
            <a:ext cx="1745840" cy="5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0CC279-E27B-ED9E-7573-B96C9DCD7D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004" t="7053" r="14509"/>
          <a:stretch>
            <a:fillRect/>
          </a:stretch>
        </p:blipFill>
        <p:spPr>
          <a:xfrm>
            <a:off x="5498272" y="3262497"/>
            <a:ext cx="2809236" cy="16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91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DC0E0A-9F22-9A9D-6002-6C3F5A28F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53860BD-2B77-4099-8348-E7AB857CD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1195B-AB86-BA23-F833-3C518002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3930305"/>
            <a:ext cx="2896470" cy="2437244"/>
          </a:xfrm>
        </p:spPr>
        <p:txBody>
          <a:bodyPr anchor="ctr">
            <a:normAutofit/>
          </a:bodyPr>
          <a:lstStyle/>
          <a:p>
            <a:r>
              <a:rPr lang="en-US" sz="3100"/>
              <a:t>Approach &amp; Methodology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BCC604-D75A-70CE-13D4-C885DC75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8794"/>
          <a:stretch>
            <a:fillRect/>
          </a:stretch>
        </p:blipFill>
        <p:spPr>
          <a:xfrm>
            <a:off x="584084" y="380770"/>
            <a:ext cx="1880330" cy="2811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48A3A2-DE47-45D1-5F41-88F4A84C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65"/>
          <a:stretch>
            <a:fillRect/>
          </a:stretch>
        </p:blipFill>
        <p:spPr>
          <a:xfrm>
            <a:off x="2658621" y="380769"/>
            <a:ext cx="1880987" cy="2811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BBE07B-9AB6-132E-F532-5EC05989D2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79" r="21592" b="-4"/>
          <a:stretch>
            <a:fillRect/>
          </a:stretch>
        </p:blipFill>
        <p:spPr>
          <a:xfrm>
            <a:off x="4694526" y="380769"/>
            <a:ext cx="1880986" cy="2811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6537F-C976-B14B-0C78-2501D401FF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92" r="15490" b="-5"/>
          <a:stretch>
            <a:fillRect/>
          </a:stretch>
        </p:blipFill>
        <p:spPr>
          <a:xfrm>
            <a:off x="6730428" y="380770"/>
            <a:ext cx="1886262" cy="281132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452190" y="5131782"/>
            <a:ext cx="219456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1B93D-0841-2742-F67D-C41EE519D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03" y="3448142"/>
            <a:ext cx="5611674" cy="30482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4 Strategic Pillars: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Assessment – 80 SMEs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Cyber Principles Framework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Workshops &amp; Cyber Hygiene Trainings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Awareness &amp; Community Building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86010-46B8-9027-88FC-4855295F6A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5600"/>
          <a:stretch>
            <a:fillRect/>
          </a:stretch>
        </p:blipFill>
        <p:spPr>
          <a:xfrm>
            <a:off x="4600320" y="282725"/>
            <a:ext cx="2088166" cy="30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5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0C5A8-B51B-0188-BD6A-6B525052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6ECD4-2325-5EDA-67BD-1E8DDF46C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014" y="554009"/>
            <a:ext cx="3592322" cy="1662878"/>
          </a:xfrm>
        </p:spPr>
        <p:txBody>
          <a:bodyPr>
            <a:normAutofit/>
          </a:bodyPr>
          <a:lstStyle/>
          <a:p>
            <a:r>
              <a:rPr lang="en-US" sz="3500"/>
              <a:t>Capacity Building &amp; Participation</a:t>
            </a:r>
          </a:p>
        </p:txBody>
      </p:sp>
      <p:pic>
        <p:nvPicPr>
          <p:cNvPr id="9" name="Picture 8" descr="A person standing in front of a table with a projector and water bottles&#10;&#10;AI-generated content may be incorrect.">
            <a:extLst>
              <a:ext uri="{FF2B5EF4-FFF2-40B4-BE49-F238E27FC236}">
                <a16:creationId xmlns:a16="http://schemas.microsoft.com/office/drawing/2014/main" id="{6273244A-471F-8EBA-BF77-362F3FDD6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80" r="2691" b="-2"/>
          <a:stretch>
            <a:fillRect/>
          </a:stretch>
        </p:blipFill>
        <p:spPr>
          <a:xfrm>
            <a:off x="20" y="10"/>
            <a:ext cx="2252322" cy="3912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D72469-9439-BF64-9C02-B8C2FA2D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81" r="3130" b="-4"/>
          <a:stretch>
            <a:fillRect/>
          </a:stretch>
        </p:blipFill>
        <p:spPr>
          <a:xfrm>
            <a:off x="2385192" y="10"/>
            <a:ext cx="2262231" cy="2223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868A5-105A-EB67-575B-537B738CE1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232" b="-3"/>
          <a:stretch>
            <a:fillRect/>
          </a:stretch>
        </p:blipFill>
        <p:spPr>
          <a:xfrm>
            <a:off x="20" y="4079988"/>
            <a:ext cx="2252321" cy="2778013"/>
          </a:xfrm>
          <a:prstGeom prst="rect">
            <a:avLst/>
          </a:prstGeom>
        </p:spPr>
      </p:pic>
      <p:pic>
        <p:nvPicPr>
          <p:cNvPr id="11" name="Picture 10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56124392-983B-D95E-35AD-49154ABCB4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41" r="20120" b="2"/>
          <a:stretch>
            <a:fillRect/>
          </a:stretch>
        </p:blipFill>
        <p:spPr>
          <a:xfrm>
            <a:off x="2385192" y="2395057"/>
            <a:ext cx="2262230" cy="2055326"/>
          </a:xfrm>
          <a:prstGeom prst="rect">
            <a:avLst/>
          </a:prstGeom>
        </p:spPr>
      </p:pic>
      <p:pic>
        <p:nvPicPr>
          <p:cNvPr id="19" name="Picture 18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66EB81ED-A8AD-3DDD-BE20-85A335D3E0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270" r="3" b="1969"/>
          <a:stretch>
            <a:fillRect/>
          </a:stretch>
        </p:blipFill>
        <p:spPr>
          <a:xfrm>
            <a:off x="2385192" y="4629236"/>
            <a:ext cx="2262231" cy="22287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AD759-028B-A0F6-B90F-121626D36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014" y="2412009"/>
            <a:ext cx="4030486" cy="371389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b="1" dirty="0"/>
              <a:t>Workshops &amp; Practical Training</a:t>
            </a:r>
            <a:br>
              <a:rPr lang="en-US" sz="1700" dirty="0"/>
            </a:br>
            <a:r>
              <a:rPr lang="en-US" sz="1800" dirty="0"/>
              <a:t>✔ 9 workshop days (theory, practice &amp; TTX simulation)</a:t>
            </a:r>
            <a:br>
              <a:rPr lang="en-US" sz="1800" dirty="0"/>
            </a:br>
            <a:r>
              <a:rPr lang="en-US" sz="1800" dirty="0"/>
              <a:t>✔ 250+ participants trained</a:t>
            </a:r>
            <a:br>
              <a:rPr lang="en-US" sz="1800" dirty="0"/>
            </a:br>
            <a:r>
              <a:rPr lang="en-US" sz="1800" dirty="0"/>
              <a:t>✔ 40 SMEs applied Cyber Principles in practice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989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7962D3-1122-EF95-2454-FAC282092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E07F3-6ECE-689E-4604-E8D60747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2072" cy="21034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Capacity Building &amp;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A461-F62D-C4CC-1DA8-8F2972236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97" y="2577152"/>
            <a:ext cx="3303909" cy="3529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Awareness &amp; Communication Campaign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✔ 18 social media posts</a:t>
            </a:r>
            <a:br>
              <a:rPr lang="en-US" sz="2000" dirty="0"/>
            </a:br>
            <a:r>
              <a:rPr lang="en-US" sz="2000" dirty="0"/>
              <a:t>✔ 4 newsletters to SMEs &amp; partners</a:t>
            </a:r>
            <a:br>
              <a:rPr lang="en-US" sz="2000" dirty="0"/>
            </a:br>
            <a:r>
              <a:rPr lang="en-US" sz="2000" dirty="0"/>
              <a:t>✔ 10,000+ online reach</a:t>
            </a:r>
            <a:br>
              <a:rPr lang="en-US" sz="2000" dirty="0"/>
            </a:br>
            <a:r>
              <a:rPr lang="en-US" sz="2000" dirty="0"/>
              <a:t>✔ Flyers, banners &amp; videos for visibility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F73836-828C-AC5F-58EC-9DA2F7B15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57" r="6244" b="-5"/>
          <a:stretch>
            <a:fillRect/>
          </a:stretch>
        </p:blipFill>
        <p:spPr>
          <a:xfrm>
            <a:off x="3544781" y="-3"/>
            <a:ext cx="3171476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0A114C-833F-8638-9579-AE90886D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26" r="21821" b="3"/>
          <a:stretch>
            <a:fillRect/>
          </a:stretch>
        </p:blipFill>
        <p:spPr>
          <a:xfrm>
            <a:off x="6811941" y="-3"/>
            <a:ext cx="2332061" cy="3694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D7163A-17E4-1E14-5347-72F1D876AC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83" r="2" b="2"/>
          <a:stretch>
            <a:fillRect/>
          </a:stretch>
        </p:blipFill>
        <p:spPr>
          <a:xfrm>
            <a:off x="3545043" y="3802960"/>
            <a:ext cx="317121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3C6242-5138-89A8-E003-0B69C367DC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45" r="9393" b="6"/>
          <a:stretch>
            <a:fillRect/>
          </a:stretch>
        </p:blipFill>
        <p:spPr>
          <a:xfrm>
            <a:off x="6811938" y="3802960"/>
            <a:ext cx="2332062" cy="3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4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B1D616-CD0E-7F6B-1DFC-23BB01FAC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2294A5-93AA-223B-2AB4-D60F5C8718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" b="7358"/>
          <a:stretch>
            <a:fillRect/>
          </a:stretch>
        </p:blipFill>
        <p:spPr>
          <a:xfrm>
            <a:off x="20" y="10"/>
            <a:ext cx="2227828" cy="3383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4CC3BD-F17E-2AB1-9A45-1C926FC3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29" r="28257" b="-3"/>
          <a:stretch>
            <a:fillRect/>
          </a:stretch>
        </p:blipFill>
        <p:spPr>
          <a:xfrm>
            <a:off x="2304717" y="10"/>
            <a:ext cx="2227848" cy="338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05FDF3-9299-E484-EF1A-0A97D7445F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20" r="16015" b="2"/>
          <a:stretch>
            <a:fillRect/>
          </a:stretch>
        </p:blipFill>
        <p:spPr>
          <a:xfrm>
            <a:off x="4609431" y="10"/>
            <a:ext cx="2228850" cy="338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F4AB0B-3131-B257-1711-B43F6A9FC7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020" r="26406" b="-1"/>
          <a:stretch>
            <a:fillRect/>
          </a:stretch>
        </p:blipFill>
        <p:spPr>
          <a:xfrm>
            <a:off x="6915150" y="10"/>
            <a:ext cx="2228850" cy="3383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D0E9A6-2EF4-DB5B-FB77-6349D04D2B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3" b="13719"/>
          <a:stretch>
            <a:fillRect/>
          </a:stretch>
        </p:blipFill>
        <p:spPr>
          <a:xfrm>
            <a:off x="-763" y="3474720"/>
            <a:ext cx="4533328" cy="338328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9432" y="3474720"/>
            <a:ext cx="4534568" cy="3383281"/>
          </a:xfrm>
          <a:prstGeom prst="rect">
            <a:avLst/>
          </a:prstGeom>
          <a:solidFill>
            <a:srgbClr val="384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579E9-9E34-E216-9D66-D80EB2B7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25" y="3601648"/>
            <a:ext cx="3895311" cy="63712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Measurable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76173-749B-BEF8-E7C8-2606A724A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20" y="4306529"/>
            <a:ext cx="4184874" cy="196278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Key Achievements: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80 SMEs assessed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4 Core Cyber Documents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10,000+ online awareness reach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+65% awareness increase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70% readiness for certification</a:t>
            </a:r>
          </a:p>
        </p:txBody>
      </p:sp>
    </p:spTree>
    <p:extLst>
      <p:ext uri="{BB962C8B-B14F-4D97-AF65-F5344CB8AC3E}">
        <p14:creationId xmlns:p14="http://schemas.microsoft.com/office/powerpoint/2010/main" val="653921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15F31-7C0D-D1CD-6F19-9BAC8D86A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5F40E44-6E4F-461E-B676-41D4FD94D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FD15E8-8B40-4424-82F2-DA107F7F9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00200" y="685800"/>
            <a:ext cx="75438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CF80E2F-2954-485B-B1B5-DCB9F153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829943" y="-1141856"/>
            <a:ext cx="5486400" cy="9141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B461EE-782E-6ACC-8AB4-7409A761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00" y="76393"/>
            <a:ext cx="3771900" cy="774171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Impact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6718AF-9359-4BEF-9584-028A3072A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823" y="685797"/>
            <a:ext cx="89154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544F0-6655-342C-5C5B-C45AE8FCD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71" y="2624988"/>
            <a:ext cx="4008500" cy="39433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Fragmentation → Roadmap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No policy → Framework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No expertise → Trained SMEs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Isolation → Community of Practice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BC7BDC-7141-A7DD-3035-4FDBAF9BE5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564" r="-3" b="13551"/>
          <a:stretch>
            <a:fillRect/>
          </a:stretch>
        </p:blipFill>
        <p:spPr>
          <a:xfrm>
            <a:off x="5158911" y="3201901"/>
            <a:ext cx="3954505" cy="175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501245-BE26-20D2-3E59-B02773A6A3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644" r="-3" b="37925"/>
          <a:stretch>
            <a:fillRect/>
          </a:stretch>
        </p:blipFill>
        <p:spPr>
          <a:xfrm>
            <a:off x="5100341" y="5092585"/>
            <a:ext cx="3954505" cy="1751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3033F67-95C8-49C5-9DF9-F7F6764AD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4846" y="6172201"/>
            <a:ext cx="89154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a road&#10;&#10;AI-generated content may be incorrect.">
            <a:extLst>
              <a:ext uri="{FF2B5EF4-FFF2-40B4-BE49-F238E27FC236}">
                <a16:creationId xmlns:a16="http://schemas.microsoft.com/office/drawing/2014/main" id="{E0E16E2E-6475-808B-F538-C9B7190FB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" y="698093"/>
            <a:ext cx="9136424" cy="23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9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49C9AC-8ECA-814E-341F-B9B1C347C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F4778-508D-2955-9030-447C9A91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35052"/>
            <a:ext cx="2320290" cy="1645920"/>
          </a:xfrm>
        </p:spPr>
        <p:txBody>
          <a:bodyPr>
            <a:normAutofit/>
          </a:bodyPr>
          <a:lstStyle/>
          <a:p>
            <a:r>
              <a:rPr lang="en-US" sz="2300"/>
              <a:t>Scaling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04DB2-F277-B780-5E39-3E3493E8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01" r="18886" b="-4"/>
          <a:stretch>
            <a:fillRect/>
          </a:stretch>
        </p:blipFill>
        <p:spPr>
          <a:xfrm>
            <a:off x="20" y="-6"/>
            <a:ext cx="2948920" cy="400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AD7AA-19AF-A219-8291-260EEF2EB8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504" b="3"/>
          <a:stretch>
            <a:fillRect/>
          </a:stretch>
        </p:blipFill>
        <p:spPr>
          <a:xfrm>
            <a:off x="3097530" y="6"/>
            <a:ext cx="2948940" cy="4005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619957-42BB-5586-4D3E-15E5CA24B3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05" r="26852" b="2"/>
          <a:stretch>
            <a:fillRect/>
          </a:stretch>
        </p:blipFill>
        <p:spPr>
          <a:xfrm>
            <a:off x="6195060" y="-1"/>
            <a:ext cx="2948940" cy="400507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66010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25D80-60AB-F5EF-F217-7A08DABD0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779" y="4218905"/>
            <a:ext cx="5629618" cy="208931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Next Steps: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Cyber-Safe Certification Scheme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SME Cyber Help Desk / Hotline/CIRT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Advanced training modules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Institutional partnership expansion</a:t>
            </a:r>
          </a:p>
        </p:txBody>
      </p:sp>
    </p:spTree>
    <p:extLst>
      <p:ext uri="{BB962C8B-B14F-4D97-AF65-F5344CB8AC3E}">
        <p14:creationId xmlns:p14="http://schemas.microsoft.com/office/powerpoint/2010/main" val="3268075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537EE-B31B-E83F-25D2-9948DB04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1B9A4-AE1C-8CD7-738E-FB6108289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227664"/>
            <a:ext cx="8229600" cy="835694"/>
          </a:xfrm>
        </p:spPr>
        <p:txBody>
          <a:bodyPr>
            <a:normAutofit/>
          </a:bodyPr>
          <a:lstStyle/>
          <a:p>
            <a:r>
              <a:rPr dirty="0"/>
              <a:t>Final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20CBA-91F2-E69D-EFFD-1304A769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899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dirty="0"/>
              <a:t>"Albanian SMEs can lead cybersecurity resilience in the Western Balkans."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dirty="0"/>
              <a:t>Ready to scale</a:t>
            </a:r>
            <a:r>
              <a:rPr lang="en-US" dirty="0"/>
              <a:t>!</a:t>
            </a:r>
            <a:endParaRPr dirty="0"/>
          </a:p>
          <a:p>
            <a:pPr marL="457200" lvl="1" indent="0">
              <a:buNone/>
            </a:pPr>
            <a:r>
              <a:rPr lang="en-US" dirty="0"/>
              <a:t>                                  </a:t>
            </a:r>
            <a:r>
              <a:rPr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522C1-5872-38A3-A3A3-6F5A8227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63" y="274638"/>
            <a:ext cx="1646337" cy="505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7BA6F-5DC7-5FF7-8F97-22A53D51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911" y="5437504"/>
            <a:ext cx="1128889" cy="920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80D58-2E37-D5EE-D6CC-2FC8E73EA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" y="92076"/>
            <a:ext cx="3492618" cy="733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52BEC-87B6-DC72-28ED-51F442BF2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35794"/>
            <a:ext cx="2106465" cy="1718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BD6EC-7DCF-85E0-ED9B-5D026F029C2F}"/>
              </a:ext>
            </a:extLst>
          </p:cNvPr>
          <p:cNvSpPr txBox="1"/>
          <p:nvPr/>
        </p:nvSpPr>
        <p:spPr>
          <a:xfrm>
            <a:off x="2479882" y="5568145"/>
            <a:ext cx="457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keis.xhumari@icscenter.onmicrosoft.com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60C21-33A9-20D2-20EE-CC7F1D11D12D}"/>
              </a:ext>
            </a:extLst>
          </p:cNvPr>
          <p:cNvSpPr txBox="1"/>
          <p:nvPr/>
        </p:nvSpPr>
        <p:spPr>
          <a:xfrm>
            <a:off x="3291348" y="5886940"/>
            <a:ext cx="457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info@icscenter.onmicrosoft.com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C508C7-0A0D-7236-B271-3485CF824473}"/>
              </a:ext>
            </a:extLst>
          </p:cNvPr>
          <p:cNvSpPr txBox="1"/>
          <p:nvPr/>
        </p:nvSpPr>
        <p:spPr>
          <a:xfrm>
            <a:off x="3301180" y="6201696"/>
            <a:ext cx="457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info@forumcentre.org</a:t>
            </a:r>
          </a:p>
        </p:txBody>
      </p:sp>
    </p:spTree>
    <p:extLst>
      <p:ext uri="{BB962C8B-B14F-4D97-AF65-F5344CB8AC3E}">
        <p14:creationId xmlns:p14="http://schemas.microsoft.com/office/powerpoint/2010/main" val="1671265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260</Words>
  <Application>Microsoft Office PowerPoint</Application>
  <PresentationFormat>On-screen Show (4:3)</PresentationFormat>
  <Paragraphs>58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Helvetica Neue Medium</vt:lpstr>
      <vt:lpstr>Wingdings</vt:lpstr>
      <vt:lpstr>Office Theme</vt:lpstr>
      <vt:lpstr>Enhancing Cybersecurity for SMEs in Albania</vt:lpstr>
      <vt:lpstr>Why Was It Needed?</vt:lpstr>
      <vt:lpstr>Approach &amp; Methodology</vt:lpstr>
      <vt:lpstr>Capacity Building &amp; Participation</vt:lpstr>
      <vt:lpstr>Capacity Building &amp; Participation</vt:lpstr>
      <vt:lpstr>Measurable Results</vt:lpstr>
      <vt:lpstr>Impact</vt:lpstr>
      <vt:lpstr>Scaling Up</vt:lpstr>
      <vt:lpstr>Final Message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Edlira Gjolleshi</dc:creator>
  <cp:keywords/>
  <cp:lastModifiedBy>Rexhion Qafa</cp:lastModifiedBy>
  <cp:revision>15</cp:revision>
  <dcterms:created xsi:type="dcterms:W3CDTF">2013-01-27T09:14:16Z</dcterms:created>
  <dcterms:modified xsi:type="dcterms:W3CDTF">2025-11-26T14:28:06Z</dcterms:modified>
  <cp:category/>
</cp:coreProperties>
</file>