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notesMasterIdLst>
    <p:notesMasterId r:id="rId10"/>
  </p:notesMasterIdLst>
  <p:sldSz cx="14630400" cy="8229600"/>
  <p:notesSz cx="8229600" cy="14630400"/>
  <p:embeddedFontLst>
    <p:embeddedFont>
      <p:font typeface="Quattrocento"/>
      <p:regular r:id="rId15"/>
    </p:embeddedFont>
    <p:embeddedFont>
      <p:font typeface="Quattrocento"/>
      <p:regular r:id="rId16"/>
    </p:embeddedFont>
    <p:embeddedFont>
      <p:font typeface="Quattrocento"/>
      <p:regular r:id="rId17"/>
    </p:embeddedFont>
    <p:embeddedFont>
      <p:font typeface="Quattrocento"/>
      <p:regular r:id="rId18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5" Type="http://schemas.openxmlformats.org/officeDocument/2006/relationships/font" Target="fonts/font1.fntdata"/><Relationship Id="rId16" Type="http://schemas.openxmlformats.org/officeDocument/2006/relationships/font" Target="fonts/font2.fntdata"/><Relationship Id="rId17" Type="http://schemas.openxmlformats.org/officeDocument/2006/relationships/font" Target="fonts/font3.fntdata"/><Relationship Id="rId18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svg"/><Relationship Id="rId3" Type="http://schemas.openxmlformats.org/officeDocument/2006/relationships/image" Target="../media/image-2-3.png"/><Relationship Id="rId4" Type="http://schemas.openxmlformats.org/officeDocument/2006/relationships/image" Target="../media/image-2-4.svg"/><Relationship Id="rId5" Type="http://schemas.openxmlformats.org/officeDocument/2006/relationships/image" Target="../media/image-2-5.png"/><Relationship Id="rId6" Type="http://schemas.openxmlformats.org/officeDocument/2006/relationships/image" Target="../media/image-2-6.svg"/><Relationship Id="rId7" Type="http://schemas.openxmlformats.org/officeDocument/2006/relationships/image" Target="../media/image-2-7.png"/><Relationship Id="rId8" Type="http://schemas.openxmlformats.org/officeDocument/2006/relationships/image" Target="../media/image-2-8.svg"/><Relationship Id="rId9" Type="http://schemas.openxmlformats.org/officeDocument/2006/relationships/image" Target="../media/image-2-9.png"/><Relationship Id="rId10" Type="http://schemas.openxmlformats.org/officeDocument/2006/relationships/image" Target="../media/image-2-10.svg"/><Relationship Id="rId11" Type="http://schemas.openxmlformats.org/officeDocument/2006/relationships/image" Target="../media/image-2-11.png"/><Relationship Id="rId12" Type="http://schemas.openxmlformats.org/officeDocument/2006/relationships/image" Target="../media/image-2-12.svg"/><Relationship Id="rId13" Type="http://schemas.openxmlformats.org/officeDocument/2006/relationships/image" Target="../media/image-2-13.png"/><Relationship Id="rId14" Type="http://schemas.openxmlformats.org/officeDocument/2006/relationships/image" Target="../media/image-2-14.svg"/><Relationship Id="rId15" Type="http://schemas.openxmlformats.org/officeDocument/2006/relationships/image" Target="../media/image-2-15.png"/><Relationship Id="rId16" Type="http://schemas.openxmlformats.org/officeDocument/2006/relationships/image" Target="../media/image-2-16.svg"/><Relationship Id="rId17" Type="http://schemas.openxmlformats.org/officeDocument/2006/relationships/image" Target="../media/image-2-17.png"/><Relationship Id="rId18" Type="http://schemas.openxmlformats.org/officeDocument/2006/relationships/image" Target="../media/image-2-18.svg"/><Relationship Id="rId19" Type="http://schemas.openxmlformats.org/officeDocument/2006/relationships/image" Target="../media/image-2-19.png"/><Relationship Id="rId20" Type="http://schemas.openxmlformats.org/officeDocument/2006/relationships/image" Target="../media/image-2-20.svg"/><Relationship Id="rId21" Type="http://schemas.openxmlformats.org/officeDocument/2006/relationships/image" Target="../media/image-2-21.png"/><Relationship Id="rId22" Type="http://schemas.openxmlformats.org/officeDocument/2006/relationships/image" Target="../media/image-2-22.svg"/><Relationship Id="rId23" Type="http://schemas.openxmlformats.org/officeDocument/2006/relationships/slideLayout" Target="../slideLayouts/slideLayout3.xml"/><Relationship Id="rId2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image" Target="../media/image-3-5.png"/><Relationship Id="rId6" Type="http://schemas.openxmlformats.org/officeDocument/2006/relationships/slideLayout" Target="../slideLayouts/slideLayout4.xml"/><Relationship Id="rId7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916549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CyberSecure Kosovo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2979539"/>
            <a:ext cx="746855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As digital threats grow more sophisticated, Kosovo’s media and civil society organizations (CSOs), which are key defenders of democracy, face increasing cyber risks that threaten their independence and daily operations. 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6324124" y="4780836"/>
            <a:ext cx="746855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To address this, </a:t>
            </a:r>
            <a:pPr algn="l" indent="0" marL="0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Open Data Kosovo (ODK) 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and </a:t>
            </a:r>
            <a:pPr algn="l" indent="0" marL="0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Arcus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with support from the</a:t>
            </a:r>
            <a:pPr algn="l" indent="0" marL="0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e-Governance Academy (eGA)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through the</a:t>
            </a:r>
            <a:pPr algn="l" indent="0" marL="0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KnowCyber Grants for the Western Balkans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launched the CyberSecure Kosovo project.</a:t>
            </a:r>
            <a:endParaRPr lang="en-US" sz="1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0907" y="464701"/>
            <a:ext cx="4277082" cy="496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900"/>
              </a:lnSpc>
              <a:buNone/>
            </a:pPr>
            <a:r>
              <a:rPr lang="en-US" sz="31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Assessment Framework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590907" y="1298853"/>
            <a:ext cx="13448586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Organizations were evaluated across </a:t>
            </a:r>
            <a:pPr algn="l" indent="0" marL="0">
              <a:lnSpc>
                <a:spcPts val="2100"/>
              </a:lnSpc>
              <a:buNone/>
            </a:pPr>
            <a:r>
              <a:rPr lang="en-US" sz="13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11 critical cybersecurity domains</a:t>
            </a:r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using a comprehensive scoring system.</a:t>
            </a:r>
            <a:endParaRPr lang="en-US" sz="13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90907" y="1758791"/>
            <a:ext cx="422077" cy="42207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223962" y="1858923"/>
            <a:ext cx="1986201" cy="248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Data Protection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1223962" y="2208371"/>
            <a:ext cx="5985748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Classification, encryption, and backup practices</a:t>
            </a:r>
            <a:endParaRPr lang="en-US" sz="13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20689" y="1758791"/>
            <a:ext cx="422077" cy="42207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053745" y="1858923"/>
            <a:ext cx="1986201" cy="248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Content Security</a:t>
            </a:r>
            <a:endParaRPr lang="en-US" sz="1550" dirty="0"/>
          </a:p>
        </p:txBody>
      </p:sp>
      <p:sp>
        <p:nvSpPr>
          <p:cNvPr id="9" name="Text 5"/>
          <p:cNvSpPr/>
          <p:nvPr/>
        </p:nvSpPr>
        <p:spPr>
          <a:xfrm>
            <a:off x="8053745" y="2208371"/>
            <a:ext cx="5985748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Securing digital content from unauthorized access or modification</a:t>
            </a:r>
            <a:endParaRPr lang="en-US" sz="130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0907" y="2816066"/>
            <a:ext cx="422077" cy="422077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223962" y="2916198"/>
            <a:ext cx="1986201" cy="248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Network Security</a:t>
            </a:r>
            <a:endParaRPr lang="en-US" sz="1550" dirty="0"/>
          </a:p>
        </p:txBody>
      </p:sp>
      <p:sp>
        <p:nvSpPr>
          <p:cNvPr id="12" name="Text 7"/>
          <p:cNvSpPr/>
          <p:nvPr/>
        </p:nvSpPr>
        <p:spPr>
          <a:xfrm>
            <a:off x="1223962" y="3265646"/>
            <a:ext cx="5985748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Firewall configuration and monitoring</a:t>
            </a:r>
            <a:endParaRPr lang="en-US" sz="130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20689" y="2816066"/>
            <a:ext cx="422077" cy="422077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8053745" y="2916198"/>
            <a:ext cx="1986201" cy="248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Endpoint Security</a:t>
            </a:r>
            <a:endParaRPr lang="en-US" sz="1550" dirty="0"/>
          </a:p>
        </p:txBody>
      </p:sp>
      <p:sp>
        <p:nvSpPr>
          <p:cNvPr id="15" name="Text 9"/>
          <p:cNvSpPr/>
          <p:nvPr/>
        </p:nvSpPr>
        <p:spPr>
          <a:xfrm>
            <a:off x="8053745" y="3265646"/>
            <a:ext cx="5985748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Device management and software updates</a:t>
            </a:r>
            <a:endParaRPr lang="en-US" sz="1300" dirty="0"/>
          </a:p>
        </p:txBody>
      </p:sp>
      <p:pic>
        <p:nvPicPr>
          <p:cNvPr id="16" name="Image 4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0907" y="3873341"/>
            <a:ext cx="422077" cy="422077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1223962" y="3973473"/>
            <a:ext cx="1986201" cy="248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Email Security</a:t>
            </a:r>
            <a:endParaRPr lang="en-US" sz="1550" dirty="0"/>
          </a:p>
        </p:txBody>
      </p:sp>
      <p:sp>
        <p:nvSpPr>
          <p:cNvPr id="18" name="Text 11"/>
          <p:cNvSpPr/>
          <p:nvPr/>
        </p:nvSpPr>
        <p:spPr>
          <a:xfrm>
            <a:off x="1223962" y="4322921"/>
            <a:ext cx="5985748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Authentication protocols and phishing defense</a:t>
            </a:r>
            <a:endParaRPr lang="en-US" sz="1300" dirty="0"/>
          </a:p>
        </p:txBody>
      </p:sp>
      <p:pic>
        <p:nvPicPr>
          <p:cNvPr id="19" name="Image 5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20689" y="3873341"/>
            <a:ext cx="422077" cy="422077"/>
          </a:xfrm>
          <a:prstGeom prst="rect">
            <a:avLst/>
          </a:prstGeom>
        </p:spPr>
      </p:pic>
      <p:sp>
        <p:nvSpPr>
          <p:cNvPr id="20" name="Text 12"/>
          <p:cNvSpPr/>
          <p:nvPr/>
        </p:nvSpPr>
        <p:spPr>
          <a:xfrm>
            <a:off x="8053745" y="3973473"/>
            <a:ext cx="3288863" cy="248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Identity &amp; Access Management (IAM)</a:t>
            </a:r>
            <a:endParaRPr lang="en-US" sz="1550" dirty="0"/>
          </a:p>
        </p:txBody>
      </p:sp>
      <p:sp>
        <p:nvSpPr>
          <p:cNvPr id="21" name="Text 13"/>
          <p:cNvSpPr/>
          <p:nvPr/>
        </p:nvSpPr>
        <p:spPr>
          <a:xfrm>
            <a:off x="8053745" y="4322921"/>
            <a:ext cx="5985748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Controlling user access and verifying identities</a:t>
            </a:r>
            <a:endParaRPr lang="en-US" sz="1300" dirty="0"/>
          </a:p>
        </p:txBody>
      </p:sp>
      <p:pic>
        <p:nvPicPr>
          <p:cNvPr id="22" name="Image 6" descr="preencoded.png">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90907" y="4930616"/>
            <a:ext cx="422077" cy="422077"/>
          </a:xfrm>
          <a:prstGeom prst="rect">
            <a:avLst/>
          </a:prstGeom>
        </p:spPr>
      </p:pic>
      <p:sp>
        <p:nvSpPr>
          <p:cNvPr id="23" name="Text 14"/>
          <p:cNvSpPr/>
          <p:nvPr/>
        </p:nvSpPr>
        <p:spPr>
          <a:xfrm>
            <a:off x="1223962" y="5030748"/>
            <a:ext cx="2738318" cy="248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Incident Response &amp; Recovery</a:t>
            </a:r>
            <a:endParaRPr lang="en-US" sz="1550" dirty="0"/>
          </a:p>
        </p:txBody>
      </p:sp>
      <p:sp>
        <p:nvSpPr>
          <p:cNvPr id="24" name="Text 15"/>
          <p:cNvSpPr/>
          <p:nvPr/>
        </p:nvSpPr>
        <p:spPr>
          <a:xfrm>
            <a:off x="1223962" y="5380196"/>
            <a:ext cx="5985748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Procedures, roles, and recovery plans</a:t>
            </a:r>
            <a:endParaRPr lang="en-US" sz="1300" dirty="0"/>
          </a:p>
        </p:txBody>
      </p:sp>
      <p:pic>
        <p:nvPicPr>
          <p:cNvPr id="25" name="Image 7" descr="preencoded.png">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420689" y="4930616"/>
            <a:ext cx="422077" cy="422077"/>
          </a:xfrm>
          <a:prstGeom prst="rect">
            <a:avLst/>
          </a:prstGeom>
        </p:spPr>
      </p:pic>
      <p:sp>
        <p:nvSpPr>
          <p:cNvPr id="26" name="Text 16"/>
          <p:cNvSpPr/>
          <p:nvPr/>
        </p:nvSpPr>
        <p:spPr>
          <a:xfrm>
            <a:off x="8053745" y="5030748"/>
            <a:ext cx="3094673" cy="248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Compliance &amp; Legal Requirements</a:t>
            </a:r>
            <a:endParaRPr lang="en-US" sz="1550" dirty="0"/>
          </a:p>
        </p:txBody>
      </p:sp>
      <p:sp>
        <p:nvSpPr>
          <p:cNvPr id="27" name="Text 17"/>
          <p:cNvSpPr/>
          <p:nvPr/>
        </p:nvSpPr>
        <p:spPr>
          <a:xfrm>
            <a:off x="8053745" y="5380196"/>
            <a:ext cx="5985748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Adhering to laws, regulations, and industry standards</a:t>
            </a:r>
            <a:endParaRPr lang="en-US" sz="1300" dirty="0"/>
          </a:p>
        </p:txBody>
      </p:sp>
      <p:pic>
        <p:nvPicPr>
          <p:cNvPr id="28" name="Image 8" descr="preencoded.png">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90907" y="5987891"/>
            <a:ext cx="422077" cy="422077"/>
          </a:xfrm>
          <a:prstGeom prst="rect">
            <a:avLst/>
          </a:prstGeom>
        </p:spPr>
      </p:pic>
      <p:sp>
        <p:nvSpPr>
          <p:cNvPr id="29" name="Text 18"/>
          <p:cNvSpPr/>
          <p:nvPr/>
        </p:nvSpPr>
        <p:spPr>
          <a:xfrm>
            <a:off x="1223962" y="6088023"/>
            <a:ext cx="2873454" cy="248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Employee Training &amp; Awareness</a:t>
            </a:r>
            <a:endParaRPr lang="en-US" sz="1550" dirty="0"/>
          </a:p>
        </p:txBody>
      </p:sp>
      <p:sp>
        <p:nvSpPr>
          <p:cNvPr id="30" name="Text 19"/>
          <p:cNvSpPr/>
          <p:nvPr/>
        </p:nvSpPr>
        <p:spPr>
          <a:xfrm>
            <a:off x="1223962" y="6437471"/>
            <a:ext cx="5985748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Training programs and security culture</a:t>
            </a:r>
            <a:endParaRPr lang="en-US" sz="1300" dirty="0"/>
          </a:p>
        </p:txBody>
      </p:sp>
      <p:pic>
        <p:nvPicPr>
          <p:cNvPr id="31" name="Image 9" descr="preencoded.png">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420689" y="5987891"/>
            <a:ext cx="422077" cy="422077"/>
          </a:xfrm>
          <a:prstGeom prst="rect">
            <a:avLst/>
          </a:prstGeom>
        </p:spPr>
      </p:pic>
      <p:sp>
        <p:nvSpPr>
          <p:cNvPr id="32" name="Text 20"/>
          <p:cNvSpPr/>
          <p:nvPr/>
        </p:nvSpPr>
        <p:spPr>
          <a:xfrm>
            <a:off x="8053745" y="6088023"/>
            <a:ext cx="2141220" cy="248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Disinformation Defense</a:t>
            </a:r>
            <a:endParaRPr lang="en-US" sz="1550" dirty="0"/>
          </a:p>
        </p:txBody>
      </p:sp>
      <p:sp>
        <p:nvSpPr>
          <p:cNvPr id="33" name="Text 21"/>
          <p:cNvSpPr/>
          <p:nvPr/>
        </p:nvSpPr>
        <p:spPr>
          <a:xfrm>
            <a:off x="8053745" y="6437471"/>
            <a:ext cx="5985748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Strategies to counter misinformation and protect integrity</a:t>
            </a:r>
            <a:endParaRPr lang="en-US" sz="1300" dirty="0"/>
          </a:p>
        </p:txBody>
      </p:sp>
      <p:pic>
        <p:nvPicPr>
          <p:cNvPr id="34" name="Image 10" descr="preencoded.png">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90907" y="7045166"/>
            <a:ext cx="422077" cy="422077"/>
          </a:xfrm>
          <a:prstGeom prst="rect">
            <a:avLst/>
          </a:prstGeom>
        </p:spPr>
      </p:pic>
      <p:sp>
        <p:nvSpPr>
          <p:cNvPr id="35" name="Text 22"/>
          <p:cNvSpPr/>
          <p:nvPr/>
        </p:nvSpPr>
        <p:spPr>
          <a:xfrm>
            <a:off x="1223962" y="7145298"/>
            <a:ext cx="1986201" cy="248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Physical Security</a:t>
            </a:r>
            <a:endParaRPr lang="en-US" sz="1550" dirty="0"/>
          </a:p>
        </p:txBody>
      </p:sp>
      <p:sp>
        <p:nvSpPr>
          <p:cNvPr id="36" name="Text 23"/>
          <p:cNvSpPr/>
          <p:nvPr/>
        </p:nvSpPr>
        <p:spPr>
          <a:xfrm>
            <a:off x="1223962" y="7494746"/>
            <a:ext cx="5985748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Protecting physical assets from unauthorized access and damage</a:t>
            </a:r>
            <a:endParaRPr lang="en-US" sz="13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18862" y="32908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Timeline </a:t>
            </a:r>
            <a:endParaRPr lang="en-US" sz="22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8862" y="860465"/>
            <a:ext cx="11849338" cy="507182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226123" y="6111716"/>
            <a:ext cx="6178034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3.49 to 4.07 in 6 months</a:t>
            </a:r>
            <a:endParaRPr lang="en-US" sz="440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862" y="6995160"/>
            <a:ext cx="6896338" cy="47875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38520" y="7593568"/>
            <a:ext cx="1408033" cy="1759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Penetration Testing</a:t>
            </a:r>
            <a:endParaRPr lang="en-US" sz="1100" dirty="0"/>
          </a:p>
        </p:txBody>
      </p:sp>
      <p:sp>
        <p:nvSpPr>
          <p:cNvPr id="7" name="Text 3"/>
          <p:cNvSpPr/>
          <p:nvPr/>
        </p:nvSpPr>
        <p:spPr>
          <a:xfrm>
            <a:off x="538520" y="7841337"/>
            <a:ext cx="6657023" cy="19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Simulated attacks identified exposed admin panels and vulnerable software</a:t>
            </a:r>
            <a:endParaRPr lang="en-US" sz="90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6995160"/>
            <a:ext cx="6896338" cy="47875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434858" y="7593568"/>
            <a:ext cx="1408033" cy="1759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Policy Development</a:t>
            </a:r>
            <a:endParaRPr lang="en-US" sz="1100" dirty="0"/>
          </a:p>
        </p:txBody>
      </p:sp>
      <p:sp>
        <p:nvSpPr>
          <p:cNvPr id="10" name="Text 5"/>
          <p:cNvSpPr/>
          <p:nvPr/>
        </p:nvSpPr>
        <p:spPr>
          <a:xfrm>
            <a:off x="7434858" y="7841337"/>
            <a:ext cx="6657023" cy="19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Created governance frameworks, incident response plans, and security policies</a:t>
            </a:r>
            <a:endParaRPr lang="en-US" sz="90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862" y="8152448"/>
            <a:ext cx="6896338" cy="47875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38520" y="8750856"/>
            <a:ext cx="1518523" cy="1759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Technical Configuration</a:t>
            </a:r>
            <a:endParaRPr lang="en-US" sz="1100" dirty="0"/>
          </a:p>
        </p:txBody>
      </p:sp>
      <p:sp>
        <p:nvSpPr>
          <p:cNvPr id="13" name="Text 7"/>
          <p:cNvSpPr/>
          <p:nvPr/>
        </p:nvSpPr>
        <p:spPr>
          <a:xfrm>
            <a:off x="538520" y="8998625"/>
            <a:ext cx="6657023" cy="19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Implemented email security, MFA, and endpoint protections</a:t>
            </a:r>
            <a:endParaRPr lang="en-US" sz="900" dirty="0"/>
          </a:p>
        </p:txBody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8152448"/>
            <a:ext cx="6896338" cy="478750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7434858" y="8750856"/>
            <a:ext cx="1408033" cy="1759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Training Sessions</a:t>
            </a:r>
            <a:endParaRPr lang="en-US" sz="1100" dirty="0"/>
          </a:p>
        </p:txBody>
      </p:sp>
      <p:sp>
        <p:nvSpPr>
          <p:cNvPr id="16" name="Text 9"/>
          <p:cNvSpPr/>
          <p:nvPr/>
        </p:nvSpPr>
        <p:spPr>
          <a:xfrm>
            <a:off x="7434858" y="8998625"/>
            <a:ext cx="6657023" cy="19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Delivered phishing awareness and security best practices</a:t>
            </a:r>
            <a:endParaRPr lang="en-US" sz="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728067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Urgent Cybersecurity Risks Exposed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2614732"/>
            <a:ext cx="2290048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6200"/>
              </a:lnSpc>
              <a:buNone/>
            </a:pPr>
            <a:r>
              <a:rPr lang="en-US" sz="6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3.49</a:t>
            </a:r>
            <a:endParaRPr lang="en-US" sz="6200" dirty="0"/>
          </a:p>
        </p:txBody>
      </p:sp>
      <p:sp>
        <p:nvSpPr>
          <p:cNvPr id="5" name="Text 2"/>
          <p:cNvSpPr/>
          <p:nvPr/>
        </p:nvSpPr>
        <p:spPr>
          <a:xfrm>
            <a:off x="837724" y="3703677"/>
            <a:ext cx="229004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Average Score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837724" y="4199215"/>
            <a:ext cx="229004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Out of 10 across all organizations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3426976" y="2614732"/>
            <a:ext cx="2290048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6200"/>
              </a:lnSpc>
              <a:buNone/>
            </a:pPr>
            <a:r>
              <a:rPr lang="en-US" sz="6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1.06</a:t>
            </a:r>
            <a:endParaRPr lang="en-US" sz="6200" dirty="0"/>
          </a:p>
        </p:txBody>
      </p:sp>
      <p:sp>
        <p:nvSpPr>
          <p:cNvPr id="8" name="Text 5"/>
          <p:cNvSpPr/>
          <p:nvPr/>
        </p:nvSpPr>
        <p:spPr>
          <a:xfrm>
            <a:off x="3426976" y="3703677"/>
            <a:ext cx="2290048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Incident Response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3426976" y="4551164"/>
            <a:ext cx="2290048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Weakest domain with no formal procedures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6016228" y="2614732"/>
            <a:ext cx="2290048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6200"/>
              </a:lnSpc>
              <a:buNone/>
            </a:pPr>
            <a:r>
              <a:rPr lang="en-US" sz="6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9.33</a:t>
            </a:r>
            <a:endParaRPr lang="en-US" sz="6200" dirty="0"/>
          </a:p>
        </p:txBody>
      </p:sp>
      <p:sp>
        <p:nvSpPr>
          <p:cNvPr id="11" name="Text 8"/>
          <p:cNvSpPr/>
          <p:nvPr/>
        </p:nvSpPr>
        <p:spPr>
          <a:xfrm>
            <a:off x="6016228" y="3703677"/>
            <a:ext cx="2290048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Disinformation Defense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016228" y="4551164"/>
            <a:ext cx="229004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Strongest area for media organizations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837724" y="5969437"/>
            <a:ext cx="746855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Initial assessments revealed urgent gaps in incident response, employee awareness, compliance, and endpoint security. Media organizations excelled at countering disinformation but struggled with broader IT security.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3186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83392" y="547568"/>
            <a:ext cx="7152323" cy="5857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00"/>
              </a:lnSpc>
              <a:buNone/>
            </a:pPr>
            <a:r>
              <a:rPr lang="en-US" sz="36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Critical Vulnerabilities Discovered</a:t>
            </a:r>
            <a:endParaRPr lang="en-US" sz="3650" dirty="0"/>
          </a:p>
        </p:txBody>
      </p:sp>
      <p:sp>
        <p:nvSpPr>
          <p:cNvPr id="4" name="Shape 1"/>
          <p:cNvSpPr/>
          <p:nvPr/>
        </p:nvSpPr>
        <p:spPr>
          <a:xfrm>
            <a:off x="6183392" y="1432084"/>
            <a:ext cx="7750016" cy="1493401"/>
          </a:xfrm>
          <a:prstGeom prst="roundRect">
            <a:avLst>
              <a:gd name="adj" fmla="val 7348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160532" y="1432084"/>
            <a:ext cx="91440" cy="1493401"/>
          </a:xfrm>
          <a:prstGeom prst="roundRect">
            <a:avLst>
              <a:gd name="adj" fmla="val 32669"/>
            </a:avLst>
          </a:prstGeom>
          <a:solidFill>
            <a:srgbClr val="EF9C82"/>
          </a:solidFill>
          <a:ln/>
        </p:spPr>
      </p:sp>
      <p:sp>
        <p:nvSpPr>
          <p:cNvPr id="6" name="Text 3"/>
          <p:cNvSpPr/>
          <p:nvPr/>
        </p:nvSpPr>
        <p:spPr>
          <a:xfrm>
            <a:off x="6473904" y="1654016"/>
            <a:ext cx="2342912" cy="292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Exposed Data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6473904" y="2066330"/>
            <a:ext cx="7237571" cy="6372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 CSO publicly exposed sensitive beneficiary data through an unprotected Google Drive folder.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6183392" y="3124557"/>
            <a:ext cx="7750016" cy="1174790"/>
          </a:xfrm>
          <a:prstGeom prst="roundRect">
            <a:avLst>
              <a:gd name="adj" fmla="val 9340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160532" y="3124557"/>
            <a:ext cx="91440" cy="1174790"/>
          </a:xfrm>
          <a:prstGeom prst="roundRect">
            <a:avLst>
              <a:gd name="adj" fmla="val 32669"/>
            </a:avLst>
          </a:prstGeom>
          <a:solidFill>
            <a:srgbClr val="EF9C82"/>
          </a:solidFill>
          <a:ln/>
        </p:spPr>
      </p:sp>
      <p:sp>
        <p:nvSpPr>
          <p:cNvPr id="10" name="Text 7"/>
          <p:cNvSpPr/>
          <p:nvPr/>
        </p:nvSpPr>
        <p:spPr>
          <a:xfrm>
            <a:off x="6473904" y="3346490"/>
            <a:ext cx="2342912" cy="292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Weak Access Controls</a:t>
            </a:r>
            <a:endParaRPr lang="en-US" sz="1800" dirty="0"/>
          </a:p>
        </p:txBody>
      </p:sp>
      <p:sp>
        <p:nvSpPr>
          <p:cNvPr id="11" name="Text 8"/>
          <p:cNvSpPr/>
          <p:nvPr/>
        </p:nvSpPr>
        <p:spPr>
          <a:xfrm>
            <a:off x="6473904" y="3758803"/>
            <a:ext cx="7237571" cy="31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WordPress admin panels accessible via simple URLs with no restrictions.</a:t>
            </a:r>
            <a:endParaRPr lang="en-US" sz="1550" dirty="0"/>
          </a:p>
        </p:txBody>
      </p:sp>
      <p:sp>
        <p:nvSpPr>
          <p:cNvPr id="12" name="Shape 9"/>
          <p:cNvSpPr/>
          <p:nvPr/>
        </p:nvSpPr>
        <p:spPr>
          <a:xfrm>
            <a:off x="6183392" y="4498419"/>
            <a:ext cx="7750016" cy="1493401"/>
          </a:xfrm>
          <a:prstGeom prst="roundRect">
            <a:avLst>
              <a:gd name="adj" fmla="val 7348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6160532" y="4498419"/>
            <a:ext cx="91440" cy="1493401"/>
          </a:xfrm>
          <a:prstGeom prst="roundRect">
            <a:avLst>
              <a:gd name="adj" fmla="val 32669"/>
            </a:avLst>
          </a:prstGeom>
          <a:solidFill>
            <a:srgbClr val="EF9C82"/>
          </a:solidFill>
          <a:ln/>
        </p:spPr>
      </p:sp>
      <p:sp>
        <p:nvSpPr>
          <p:cNvPr id="14" name="Text 11"/>
          <p:cNvSpPr/>
          <p:nvPr/>
        </p:nvSpPr>
        <p:spPr>
          <a:xfrm>
            <a:off x="6473904" y="4720352"/>
            <a:ext cx="2342912" cy="292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Shared Credentials</a:t>
            </a:r>
            <a:endParaRPr lang="en-US" sz="1800" dirty="0"/>
          </a:p>
        </p:txBody>
      </p:sp>
      <p:sp>
        <p:nvSpPr>
          <p:cNvPr id="15" name="Text 12"/>
          <p:cNvSpPr/>
          <p:nvPr/>
        </p:nvSpPr>
        <p:spPr>
          <a:xfrm>
            <a:off x="6473904" y="5132665"/>
            <a:ext cx="7237571" cy="6372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Protest volunteers coordinated via shared Gmail accounts without MFA, risking operational exposure.</a:t>
            </a:r>
            <a:endParaRPr lang="en-US" sz="1550" dirty="0"/>
          </a:p>
        </p:txBody>
      </p:sp>
      <p:sp>
        <p:nvSpPr>
          <p:cNvPr id="16" name="Shape 13"/>
          <p:cNvSpPr/>
          <p:nvPr/>
        </p:nvSpPr>
        <p:spPr>
          <a:xfrm>
            <a:off x="6183392" y="6190893"/>
            <a:ext cx="7750016" cy="1493401"/>
          </a:xfrm>
          <a:prstGeom prst="roundRect">
            <a:avLst>
              <a:gd name="adj" fmla="val 7348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</p:sp>
      <p:sp>
        <p:nvSpPr>
          <p:cNvPr id="17" name="Shape 14"/>
          <p:cNvSpPr/>
          <p:nvPr/>
        </p:nvSpPr>
        <p:spPr>
          <a:xfrm>
            <a:off x="6160532" y="6190893"/>
            <a:ext cx="91440" cy="1493401"/>
          </a:xfrm>
          <a:prstGeom prst="roundRect">
            <a:avLst>
              <a:gd name="adj" fmla="val 32669"/>
            </a:avLst>
          </a:prstGeom>
          <a:solidFill>
            <a:srgbClr val="EF9C82"/>
          </a:solidFill>
          <a:ln/>
        </p:spPr>
      </p:sp>
      <p:sp>
        <p:nvSpPr>
          <p:cNvPr id="18" name="Text 15"/>
          <p:cNvSpPr/>
          <p:nvPr/>
        </p:nvSpPr>
        <p:spPr>
          <a:xfrm>
            <a:off x="6473904" y="6412825"/>
            <a:ext cx="2342912" cy="292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No Response Plans</a:t>
            </a:r>
            <a:endParaRPr lang="en-US" sz="1800" dirty="0"/>
          </a:p>
        </p:txBody>
      </p:sp>
      <p:sp>
        <p:nvSpPr>
          <p:cNvPr id="19" name="Text 16"/>
          <p:cNvSpPr/>
          <p:nvPr/>
        </p:nvSpPr>
        <p:spPr>
          <a:xfrm>
            <a:off x="6473904" y="6825139"/>
            <a:ext cx="7237571" cy="6372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Organizations suffered breaches but had no documentation or response processes.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03127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Measurable Progress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505432"/>
            <a:ext cx="3379470" cy="422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Score Improvement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837724" y="3167063"/>
            <a:ext cx="4831556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Average cybersecurity score increased from </a:t>
            </a:r>
            <a:pPr algn="l" indent="0" marL="0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3.49 to 4.07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out of 10 following targeted interventions.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531519"/>
            <a:ext cx="4831556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Most domains showed measurable improvement, confirming the value of tailored support and hands-on guidance.</a:t>
            </a:r>
            <a:endParaRPr lang="en-US" sz="18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60783" y="2535317"/>
            <a:ext cx="7539395" cy="422195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70879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428" y="3304699"/>
            <a:ext cx="5098971" cy="637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Key Lessons Learned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758428" y="4267081"/>
            <a:ext cx="6448425" cy="1575435"/>
          </a:xfrm>
          <a:prstGeom prst="roundRect">
            <a:avLst>
              <a:gd name="adj" fmla="val 2063"/>
            </a:avLst>
          </a:prstGeom>
          <a:solidFill>
            <a:srgbClr val="315251"/>
          </a:solidFill>
          <a:ln/>
        </p:spPr>
      </p:sp>
      <p:sp>
        <p:nvSpPr>
          <p:cNvPr id="5" name="Text 2"/>
          <p:cNvSpPr/>
          <p:nvPr/>
        </p:nvSpPr>
        <p:spPr>
          <a:xfrm>
            <a:off x="975122" y="4483775"/>
            <a:ext cx="2736056" cy="31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Tailored Support Works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975122" y="4932402"/>
            <a:ext cx="6015038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Organization-specific guidance and resources delivered the most improvement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7423547" y="4267081"/>
            <a:ext cx="6448425" cy="1575435"/>
          </a:xfrm>
          <a:prstGeom prst="roundRect">
            <a:avLst>
              <a:gd name="adj" fmla="val 2063"/>
            </a:avLst>
          </a:prstGeom>
          <a:solidFill>
            <a:srgbClr val="315251"/>
          </a:solidFill>
          <a:ln/>
        </p:spPr>
      </p:sp>
      <p:sp>
        <p:nvSpPr>
          <p:cNvPr id="8" name="Text 5"/>
          <p:cNvSpPr/>
          <p:nvPr/>
        </p:nvSpPr>
        <p:spPr>
          <a:xfrm>
            <a:off x="7640241" y="4483775"/>
            <a:ext cx="3122057" cy="31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Policy Adoption Achievable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7640241" y="4932402"/>
            <a:ext cx="6015038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Groups successfully implemented cybersecurity policies even without prior documentation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758428" y="6059210"/>
            <a:ext cx="6448425" cy="1575435"/>
          </a:xfrm>
          <a:prstGeom prst="roundRect">
            <a:avLst>
              <a:gd name="adj" fmla="val 2063"/>
            </a:avLst>
          </a:prstGeom>
          <a:solidFill>
            <a:srgbClr val="315251"/>
          </a:solidFill>
          <a:ln/>
        </p:spPr>
      </p:sp>
      <p:sp>
        <p:nvSpPr>
          <p:cNvPr id="11" name="Text 8"/>
          <p:cNvSpPr/>
          <p:nvPr/>
        </p:nvSpPr>
        <p:spPr>
          <a:xfrm>
            <a:off x="975122" y="6275903"/>
            <a:ext cx="3352086" cy="31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Training Delivers Quick Wins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975122" y="6724531"/>
            <a:ext cx="6015038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Awareness efforts led to immediate improvements in digital hygiene and behavior</a:t>
            </a:r>
            <a:endParaRPr lang="en-US" sz="1700" dirty="0"/>
          </a:p>
        </p:txBody>
      </p:sp>
      <p:sp>
        <p:nvSpPr>
          <p:cNvPr id="13" name="Shape 10"/>
          <p:cNvSpPr/>
          <p:nvPr/>
        </p:nvSpPr>
        <p:spPr>
          <a:xfrm>
            <a:off x="7423547" y="6059210"/>
            <a:ext cx="6448425" cy="1575435"/>
          </a:xfrm>
          <a:prstGeom prst="roundRect">
            <a:avLst>
              <a:gd name="adj" fmla="val 2063"/>
            </a:avLst>
          </a:prstGeom>
          <a:solidFill>
            <a:srgbClr val="315251"/>
          </a:solidFill>
          <a:ln/>
        </p:spPr>
      </p:sp>
      <p:sp>
        <p:nvSpPr>
          <p:cNvPr id="14" name="Text 11"/>
          <p:cNvSpPr/>
          <p:nvPr/>
        </p:nvSpPr>
        <p:spPr>
          <a:xfrm>
            <a:off x="7640241" y="6275903"/>
            <a:ext cx="2970728" cy="31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Capacity Remains Limited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7640241" y="6724531"/>
            <a:ext cx="6015038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Technical improvements requiring infrastructure progressed more slowly</a:t>
            </a:r>
            <a:endParaRPr lang="en-US" sz="1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7439" y="543758"/>
            <a:ext cx="4646057" cy="580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50"/>
              </a:lnSpc>
              <a:buNone/>
            </a:pPr>
            <a:r>
              <a:rPr lang="en-US" sz="36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 Call to Action</a:t>
            </a:r>
            <a:endParaRPr lang="en-US" sz="3650" dirty="0"/>
          </a:p>
        </p:txBody>
      </p:sp>
      <p:sp>
        <p:nvSpPr>
          <p:cNvPr id="4" name="Text 1"/>
          <p:cNvSpPr/>
          <p:nvPr/>
        </p:nvSpPr>
        <p:spPr>
          <a:xfrm>
            <a:off x="6473547" y="1642586"/>
            <a:ext cx="7465814" cy="947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i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"Cybersecurity is no longer a purely technical issue—it is a democratic necessity. Without sustained investment, civil society in Kosovo will remain vulnerable to evolving digital threats."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177439" y="1420535"/>
            <a:ext cx="22860" cy="1391364"/>
          </a:xfrm>
          <a:prstGeom prst="rect">
            <a:avLst/>
          </a:prstGeom>
          <a:solidFill>
            <a:srgbClr val="EF9C82"/>
          </a:solidFill>
          <a:ln/>
        </p:spPr>
      </p:sp>
      <p:sp>
        <p:nvSpPr>
          <p:cNvPr id="6" name="Shape 3"/>
          <p:cNvSpPr/>
          <p:nvPr/>
        </p:nvSpPr>
        <p:spPr>
          <a:xfrm>
            <a:off x="6399490" y="3033951"/>
            <a:ext cx="22860" cy="3798213"/>
          </a:xfrm>
          <a:prstGeom prst="roundRect">
            <a:avLst>
              <a:gd name="adj" fmla="val 129567"/>
            </a:avLst>
          </a:prstGeom>
          <a:solidFill>
            <a:srgbClr val="4A6B6A"/>
          </a:solidFill>
          <a:ln/>
        </p:spPr>
      </p:sp>
      <p:sp>
        <p:nvSpPr>
          <p:cNvPr id="7" name="Shape 4"/>
          <p:cNvSpPr/>
          <p:nvPr/>
        </p:nvSpPr>
        <p:spPr>
          <a:xfrm>
            <a:off x="6598741" y="3244572"/>
            <a:ext cx="592336" cy="22860"/>
          </a:xfrm>
          <a:prstGeom prst="roundRect">
            <a:avLst>
              <a:gd name="adj" fmla="val 129567"/>
            </a:avLst>
          </a:prstGeom>
          <a:solidFill>
            <a:srgbClr val="4A6B6A"/>
          </a:solidFill>
          <a:ln/>
        </p:spPr>
      </p:sp>
      <p:sp>
        <p:nvSpPr>
          <p:cNvPr id="8" name="Shape 5"/>
          <p:cNvSpPr/>
          <p:nvPr/>
        </p:nvSpPr>
        <p:spPr>
          <a:xfrm>
            <a:off x="6177379" y="3033951"/>
            <a:ext cx="444222" cy="444222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</p:sp>
      <p:sp>
        <p:nvSpPr>
          <p:cNvPr id="9" name="Text 6"/>
          <p:cNvSpPr/>
          <p:nvPr/>
        </p:nvSpPr>
        <p:spPr>
          <a:xfrm>
            <a:off x="6260068" y="3081814"/>
            <a:ext cx="278725" cy="3483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50"/>
              </a:lnSpc>
              <a:buNone/>
            </a:pPr>
            <a:r>
              <a:rPr lang="en-US" sz="2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</a:t>
            </a:r>
            <a:endParaRPr lang="en-US" sz="2150" dirty="0"/>
          </a:p>
        </p:txBody>
      </p:sp>
      <p:sp>
        <p:nvSpPr>
          <p:cNvPr id="10" name="Text 7"/>
          <p:cNvSpPr/>
          <p:nvPr/>
        </p:nvSpPr>
        <p:spPr>
          <a:xfrm>
            <a:off x="7386876" y="3101816"/>
            <a:ext cx="2323028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Immediate</a:t>
            </a:r>
            <a:endParaRPr lang="en-US" sz="1800" dirty="0"/>
          </a:p>
        </p:txBody>
      </p:sp>
      <p:sp>
        <p:nvSpPr>
          <p:cNvPr id="11" name="Text 8"/>
          <p:cNvSpPr/>
          <p:nvPr/>
        </p:nvSpPr>
        <p:spPr>
          <a:xfrm>
            <a:off x="7386876" y="3510558"/>
            <a:ext cx="6552486" cy="3157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Establish cybersecurity policy toolkit and invest in leadership training</a:t>
            </a:r>
            <a:endParaRPr lang="en-US" sz="1550" dirty="0"/>
          </a:p>
        </p:txBody>
      </p:sp>
      <p:sp>
        <p:nvSpPr>
          <p:cNvPr id="12" name="Shape 9"/>
          <p:cNvSpPr/>
          <p:nvPr/>
        </p:nvSpPr>
        <p:spPr>
          <a:xfrm>
            <a:off x="6598741" y="4431744"/>
            <a:ext cx="592336" cy="22860"/>
          </a:xfrm>
          <a:prstGeom prst="roundRect">
            <a:avLst>
              <a:gd name="adj" fmla="val 129567"/>
            </a:avLst>
          </a:prstGeom>
          <a:solidFill>
            <a:srgbClr val="4A6B6A"/>
          </a:solidFill>
          <a:ln/>
        </p:spPr>
      </p:sp>
      <p:sp>
        <p:nvSpPr>
          <p:cNvPr id="13" name="Shape 10"/>
          <p:cNvSpPr/>
          <p:nvPr/>
        </p:nvSpPr>
        <p:spPr>
          <a:xfrm>
            <a:off x="6177379" y="4221123"/>
            <a:ext cx="444222" cy="444222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</p:sp>
      <p:sp>
        <p:nvSpPr>
          <p:cNvPr id="14" name="Text 11"/>
          <p:cNvSpPr/>
          <p:nvPr/>
        </p:nvSpPr>
        <p:spPr>
          <a:xfrm>
            <a:off x="6260068" y="4268986"/>
            <a:ext cx="278725" cy="3483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50"/>
              </a:lnSpc>
              <a:buNone/>
            </a:pPr>
            <a:r>
              <a:rPr lang="en-US" sz="2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</a:t>
            </a:r>
            <a:endParaRPr lang="en-US" sz="2150" dirty="0"/>
          </a:p>
        </p:txBody>
      </p:sp>
      <p:sp>
        <p:nvSpPr>
          <p:cNvPr id="15" name="Text 12"/>
          <p:cNvSpPr/>
          <p:nvPr/>
        </p:nvSpPr>
        <p:spPr>
          <a:xfrm>
            <a:off x="7386876" y="4288988"/>
            <a:ext cx="2323028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Short-Term</a:t>
            </a:r>
            <a:endParaRPr lang="en-US" sz="1800" dirty="0"/>
          </a:p>
        </p:txBody>
      </p:sp>
      <p:sp>
        <p:nvSpPr>
          <p:cNvPr id="16" name="Text 13"/>
          <p:cNvSpPr/>
          <p:nvPr/>
        </p:nvSpPr>
        <p:spPr>
          <a:xfrm>
            <a:off x="7386876" y="4697730"/>
            <a:ext cx="6552486" cy="6315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Create dedicated support mechanism for assessments, tools, and emergency response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6598741" y="5934670"/>
            <a:ext cx="592336" cy="22860"/>
          </a:xfrm>
          <a:prstGeom prst="roundRect">
            <a:avLst>
              <a:gd name="adj" fmla="val 129567"/>
            </a:avLst>
          </a:prstGeom>
          <a:solidFill>
            <a:srgbClr val="4A6B6A"/>
          </a:solidFill>
          <a:ln/>
        </p:spPr>
      </p:sp>
      <p:sp>
        <p:nvSpPr>
          <p:cNvPr id="18" name="Shape 15"/>
          <p:cNvSpPr/>
          <p:nvPr/>
        </p:nvSpPr>
        <p:spPr>
          <a:xfrm>
            <a:off x="6177379" y="5724049"/>
            <a:ext cx="444222" cy="444222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</p:sp>
      <p:sp>
        <p:nvSpPr>
          <p:cNvPr id="19" name="Text 16"/>
          <p:cNvSpPr/>
          <p:nvPr/>
        </p:nvSpPr>
        <p:spPr>
          <a:xfrm>
            <a:off x="6260068" y="5771912"/>
            <a:ext cx="278725" cy="3483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50"/>
              </a:lnSpc>
              <a:buNone/>
            </a:pPr>
            <a:r>
              <a:rPr lang="en-US" sz="2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3</a:t>
            </a:r>
            <a:endParaRPr lang="en-US" sz="2150" dirty="0"/>
          </a:p>
        </p:txBody>
      </p:sp>
      <p:sp>
        <p:nvSpPr>
          <p:cNvPr id="20" name="Text 17"/>
          <p:cNvSpPr/>
          <p:nvPr/>
        </p:nvSpPr>
        <p:spPr>
          <a:xfrm>
            <a:off x="7386876" y="5791914"/>
            <a:ext cx="2323028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Long-Term</a:t>
            </a:r>
            <a:endParaRPr lang="en-US" sz="1800" dirty="0"/>
          </a:p>
        </p:txBody>
      </p:sp>
      <p:sp>
        <p:nvSpPr>
          <p:cNvPr id="21" name="Text 18"/>
          <p:cNvSpPr/>
          <p:nvPr/>
        </p:nvSpPr>
        <p:spPr>
          <a:xfrm>
            <a:off x="7386876" y="6200656"/>
            <a:ext cx="6552486" cy="6315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Integrate security requirements into all donor contracts and national strategy</a:t>
            </a:r>
            <a:endParaRPr lang="en-US" sz="1550" dirty="0"/>
          </a:p>
        </p:txBody>
      </p:sp>
      <p:sp>
        <p:nvSpPr>
          <p:cNvPr id="22" name="Text 19"/>
          <p:cNvSpPr/>
          <p:nvPr/>
        </p:nvSpPr>
        <p:spPr>
          <a:xfrm>
            <a:off x="6177439" y="7054215"/>
            <a:ext cx="7761923" cy="6315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 threats are growing, but so is the readiness to respond. With the right support, Kosovo's civil society can build a secure digital foundation for years to come.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2025-11-25T10:00:34Z</dcterms:created>
  <dcterms:modified xsi:type="dcterms:W3CDTF">2025-11-25T10:00:34Z</dcterms:modified>
</cp:coreProperties>
</file>