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Poppins Bold" panose="020B0604020202020204" charset="0"/>
      <p:regular r:id="rId13"/>
    </p:embeddedFont>
    <p:embeddedFont>
      <p:font typeface="Poppins" panose="020B0604020202020204" charset="0"/>
      <p:regular r:id="rId14"/>
    </p:embeddedFont>
    <p:embeddedFont>
      <p:font typeface="DM Sans Bol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2" d="100"/>
          <a:sy n="62" d="100"/>
        </p:scale>
        <p:origin x="27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94BCE-C729-460A-880F-0F84CAB18EDD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FECAC-348C-4F05-8FB6-ABD22C203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74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5.svg"/><Relationship Id="rId5" Type="http://schemas.openxmlformats.org/officeDocument/2006/relationships/image" Target="../media/image14.svg"/><Relationship Id="rId10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2.svg"/><Relationship Id="rId7" Type="http://schemas.openxmlformats.org/officeDocument/2006/relationships/image" Target="../media/image20.sv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5.svg"/><Relationship Id="rId5" Type="http://schemas.openxmlformats.org/officeDocument/2006/relationships/image" Target="../media/image10.svg"/><Relationship Id="rId15" Type="http://schemas.openxmlformats.org/officeDocument/2006/relationships/image" Target="../media/image5.svg"/><Relationship Id="rId10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16.svg"/><Relationship Id="rId14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20.svg"/><Relationship Id="rId12" Type="http://schemas.openxmlformats.org/officeDocument/2006/relationships/image" Target="../media/image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.pn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9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hyperlink" Target="http://www.astra.rs/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10.png"/><Relationship Id="rId12" Type="http://schemas.openxmlformats.org/officeDocument/2006/relationships/hyperlink" Target="mailto:astra@astra.r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6.png"/><Relationship Id="rId10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5049387" cy="5762496"/>
          </a:xfrm>
          <a:custGeom>
            <a:avLst/>
            <a:gdLst/>
            <a:ahLst/>
            <a:cxnLst/>
            <a:rect l="l" t="t" r="r" b="b"/>
            <a:pathLst>
              <a:path w="5049387" h="5762496">
                <a:moveTo>
                  <a:pt x="0" y="0"/>
                </a:moveTo>
                <a:lnTo>
                  <a:pt x="5049387" y="0"/>
                </a:lnTo>
                <a:lnTo>
                  <a:pt x="5049387" y="5762496"/>
                </a:lnTo>
                <a:lnTo>
                  <a:pt x="0" y="57624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926271" y="2881248"/>
            <a:ext cx="12548866" cy="5165311"/>
            <a:chOff x="0" y="0"/>
            <a:chExt cx="1193081" cy="49109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93081" cy="491091"/>
            </a:xfrm>
            <a:custGeom>
              <a:avLst/>
              <a:gdLst/>
              <a:ahLst/>
              <a:cxnLst/>
              <a:rect l="l" t="t" r="r" b="b"/>
              <a:pathLst>
                <a:path w="1193081" h="491091">
                  <a:moveTo>
                    <a:pt x="86520" y="0"/>
                  </a:moveTo>
                  <a:lnTo>
                    <a:pt x="1106561" y="0"/>
                  </a:lnTo>
                  <a:cubicBezTo>
                    <a:pt x="1154345" y="0"/>
                    <a:pt x="1193081" y="38736"/>
                    <a:pt x="1193081" y="86520"/>
                  </a:cubicBezTo>
                  <a:lnTo>
                    <a:pt x="1193081" y="404571"/>
                  </a:lnTo>
                  <a:cubicBezTo>
                    <a:pt x="1193081" y="452355"/>
                    <a:pt x="1154345" y="491091"/>
                    <a:pt x="1106561" y="491091"/>
                  </a:cubicBezTo>
                  <a:lnTo>
                    <a:pt x="86520" y="491091"/>
                  </a:lnTo>
                  <a:cubicBezTo>
                    <a:pt x="63574" y="491091"/>
                    <a:pt x="41567" y="481976"/>
                    <a:pt x="25341" y="465750"/>
                  </a:cubicBezTo>
                  <a:cubicBezTo>
                    <a:pt x="9115" y="449524"/>
                    <a:pt x="0" y="427517"/>
                    <a:pt x="0" y="404571"/>
                  </a:cubicBezTo>
                  <a:lnTo>
                    <a:pt x="0" y="86520"/>
                  </a:lnTo>
                  <a:cubicBezTo>
                    <a:pt x="0" y="38736"/>
                    <a:pt x="38736" y="0"/>
                    <a:pt x="8652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DFFD8">
                    <a:alpha val="100000"/>
                  </a:srgbClr>
                </a:gs>
                <a:gs pos="100000">
                  <a:srgbClr val="94B9FF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193081" cy="529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294030" y="4107684"/>
            <a:ext cx="6607896" cy="5872768"/>
          </a:xfrm>
          <a:custGeom>
            <a:avLst/>
            <a:gdLst/>
            <a:ahLst/>
            <a:cxnLst/>
            <a:rect l="l" t="t" r="r" b="b"/>
            <a:pathLst>
              <a:path w="6607896" h="5872768">
                <a:moveTo>
                  <a:pt x="0" y="0"/>
                </a:moveTo>
                <a:lnTo>
                  <a:pt x="6607897" y="0"/>
                </a:lnTo>
                <a:lnTo>
                  <a:pt x="6607897" y="5872768"/>
                </a:lnTo>
                <a:lnTo>
                  <a:pt x="0" y="58727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400000">
            <a:off x="6975393" y="2652895"/>
            <a:ext cx="407138" cy="1403925"/>
          </a:xfrm>
          <a:custGeom>
            <a:avLst/>
            <a:gdLst/>
            <a:ahLst/>
            <a:cxnLst/>
            <a:rect l="l" t="t" r="r" b="b"/>
            <a:pathLst>
              <a:path w="407138" h="1403925">
                <a:moveTo>
                  <a:pt x="0" y="0"/>
                </a:moveTo>
                <a:lnTo>
                  <a:pt x="407138" y="0"/>
                </a:lnTo>
                <a:lnTo>
                  <a:pt x="407138" y="1403925"/>
                </a:lnTo>
                <a:lnTo>
                  <a:pt x="0" y="14039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011400" y="8578336"/>
            <a:ext cx="3136556" cy="1725982"/>
          </a:xfrm>
          <a:custGeom>
            <a:avLst/>
            <a:gdLst/>
            <a:ahLst/>
            <a:cxnLst/>
            <a:rect l="l" t="t" r="r" b="b"/>
            <a:pathLst>
              <a:path w="3136556" h="1725982">
                <a:moveTo>
                  <a:pt x="0" y="0"/>
                </a:moveTo>
                <a:lnTo>
                  <a:pt x="3136556" y="0"/>
                </a:lnTo>
                <a:lnTo>
                  <a:pt x="3136556" y="1725982"/>
                </a:lnTo>
                <a:lnTo>
                  <a:pt x="0" y="172598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5" r="-25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348267" y="-81187"/>
            <a:ext cx="6043870" cy="2115334"/>
          </a:xfrm>
          <a:custGeom>
            <a:avLst/>
            <a:gdLst/>
            <a:ahLst/>
            <a:cxnLst/>
            <a:rect l="l" t="t" r="r" b="b"/>
            <a:pathLst>
              <a:path w="6043870" h="2115334">
                <a:moveTo>
                  <a:pt x="0" y="0"/>
                </a:moveTo>
                <a:lnTo>
                  <a:pt x="6043870" y="0"/>
                </a:lnTo>
                <a:lnTo>
                  <a:pt x="6043870" y="2115334"/>
                </a:lnTo>
                <a:lnTo>
                  <a:pt x="0" y="211533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7143" b="-7143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987829" y="3968075"/>
            <a:ext cx="12548866" cy="12743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6"/>
              </a:lnSpc>
            </a:pPr>
            <a:r>
              <a:rPr lang="en-US" sz="4796" b="1" dirty="0">
                <a:solidFill>
                  <a:srgbClr val="264175"/>
                </a:solidFill>
                <a:latin typeface="Poppins Bold"/>
                <a:ea typeface="Poppins Bold"/>
                <a:cs typeface="Poppins Bold"/>
                <a:sym typeface="Poppins Bold"/>
              </a:rPr>
              <a:t>CYBERGUARD: PROTECTING THE VULNERABLE FROM ONLINE TRAFFICKING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096000" y="5894287"/>
            <a:ext cx="11100150" cy="1513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8"/>
              </a:lnSpc>
            </a:pPr>
            <a:r>
              <a:rPr lang="en-US" sz="2908" b="1" dirty="0">
                <a:solidFill>
                  <a:srgbClr val="FF3131"/>
                </a:solidFill>
                <a:latin typeface="DM Sans Bold"/>
                <a:ea typeface="DM Sans Bold"/>
                <a:cs typeface="DM Sans Bold"/>
                <a:sym typeface="DM Sans Bold"/>
              </a:rPr>
              <a:t>ASTRA – ANTI-TRAFFICKING ACTION</a:t>
            </a:r>
          </a:p>
          <a:p>
            <a:pPr algn="ctr">
              <a:lnSpc>
                <a:spcPts val="2908"/>
              </a:lnSpc>
            </a:pPr>
            <a:endParaRPr lang="en-US" sz="2908" b="1" dirty="0">
              <a:solidFill>
                <a:srgbClr val="FF3131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ctr">
              <a:lnSpc>
                <a:spcPts val="3108"/>
              </a:lnSpc>
            </a:pPr>
            <a:r>
              <a:rPr lang="en-US" sz="3108" b="1" dirty="0">
                <a:solidFill>
                  <a:srgbClr val="264175"/>
                </a:solidFill>
                <a:latin typeface="DM Sans Bold"/>
                <a:ea typeface="DM Sans Bold"/>
                <a:cs typeface="DM Sans Bold"/>
                <a:sym typeface="DM Sans Bold"/>
              </a:rPr>
              <a:t>IN PARTNERSHIP WITH</a:t>
            </a:r>
            <a:r>
              <a:rPr lang="en-US" sz="3108" b="1" dirty="0">
                <a:solidFill>
                  <a:srgbClr val="072542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3108" b="1" dirty="0">
                <a:solidFill>
                  <a:srgbClr val="264175"/>
                </a:solidFill>
                <a:latin typeface="DM Sans Bold"/>
                <a:ea typeface="DM Sans Bold"/>
                <a:cs typeface="DM Sans Bold"/>
                <a:sym typeface="DM Sans Bold"/>
              </a:rPr>
              <a:t>E-GOVERNANCE ACADEMY </a:t>
            </a:r>
            <a:r>
              <a:rPr lang="en-US" sz="3108" b="1" dirty="0">
                <a:solidFill>
                  <a:srgbClr val="33D982"/>
                </a:solidFill>
                <a:latin typeface="DM Sans Bold"/>
                <a:ea typeface="DM Sans Bold"/>
                <a:cs typeface="DM Sans Bold"/>
                <a:sym typeface="DM Sans Bold"/>
              </a:rPr>
              <a:t>EGA</a:t>
            </a:r>
            <a:r>
              <a:rPr lang="en-US" sz="3108" b="1" dirty="0">
                <a:solidFill>
                  <a:srgbClr val="264175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</a:p>
          <a:p>
            <a:pPr algn="ctr">
              <a:lnSpc>
                <a:spcPts val="2908"/>
              </a:lnSpc>
            </a:pPr>
            <a:endParaRPr lang="en-US" sz="3108" b="1" dirty="0">
              <a:solidFill>
                <a:srgbClr val="264175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8400" y="-28967"/>
            <a:ext cx="4654312" cy="18931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64175">
                <a:alpha val="100000"/>
              </a:srgbClr>
            </a:gs>
            <a:gs pos="100000">
              <a:srgbClr val="3070DF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14270595" y="5562876"/>
            <a:ext cx="5049387" cy="5762496"/>
          </a:xfrm>
          <a:custGeom>
            <a:avLst/>
            <a:gdLst/>
            <a:ahLst/>
            <a:cxnLst/>
            <a:rect l="l" t="t" r="r" b="b"/>
            <a:pathLst>
              <a:path w="5049387" h="5762496">
                <a:moveTo>
                  <a:pt x="5049388" y="5762496"/>
                </a:moveTo>
                <a:lnTo>
                  <a:pt x="0" y="5762496"/>
                </a:lnTo>
                <a:lnTo>
                  <a:pt x="0" y="0"/>
                </a:lnTo>
                <a:lnTo>
                  <a:pt x="5049388" y="0"/>
                </a:lnTo>
                <a:lnTo>
                  <a:pt x="5049388" y="5762496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5049387" cy="5762496"/>
          </a:xfrm>
          <a:custGeom>
            <a:avLst/>
            <a:gdLst/>
            <a:ahLst/>
            <a:cxnLst/>
            <a:rect l="l" t="t" r="r" b="b"/>
            <a:pathLst>
              <a:path w="5049387" h="5762496">
                <a:moveTo>
                  <a:pt x="0" y="0"/>
                </a:moveTo>
                <a:lnTo>
                  <a:pt x="5049387" y="0"/>
                </a:lnTo>
                <a:lnTo>
                  <a:pt x="5049387" y="5762496"/>
                </a:lnTo>
                <a:lnTo>
                  <a:pt x="0" y="57624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222802" y="2702306"/>
            <a:ext cx="15764661" cy="4705291"/>
            <a:chOff x="0" y="0"/>
            <a:chExt cx="1498823" cy="44735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98823" cy="447355"/>
            </a:xfrm>
            <a:custGeom>
              <a:avLst/>
              <a:gdLst/>
              <a:ahLst/>
              <a:cxnLst/>
              <a:rect l="l" t="t" r="r" b="b"/>
              <a:pathLst>
                <a:path w="1498823" h="447355">
                  <a:moveTo>
                    <a:pt x="68871" y="0"/>
                  </a:moveTo>
                  <a:lnTo>
                    <a:pt x="1429951" y="0"/>
                  </a:lnTo>
                  <a:cubicBezTo>
                    <a:pt x="1448217" y="0"/>
                    <a:pt x="1465735" y="7256"/>
                    <a:pt x="1478651" y="20172"/>
                  </a:cubicBezTo>
                  <a:cubicBezTo>
                    <a:pt x="1491567" y="33088"/>
                    <a:pt x="1498823" y="50605"/>
                    <a:pt x="1498823" y="68871"/>
                  </a:cubicBezTo>
                  <a:lnTo>
                    <a:pt x="1498823" y="378484"/>
                  </a:lnTo>
                  <a:cubicBezTo>
                    <a:pt x="1498823" y="416520"/>
                    <a:pt x="1467988" y="447355"/>
                    <a:pt x="1429951" y="447355"/>
                  </a:cubicBezTo>
                  <a:lnTo>
                    <a:pt x="68871" y="447355"/>
                  </a:lnTo>
                  <a:cubicBezTo>
                    <a:pt x="50605" y="447355"/>
                    <a:pt x="33088" y="440099"/>
                    <a:pt x="20172" y="427183"/>
                  </a:cubicBezTo>
                  <a:cubicBezTo>
                    <a:pt x="7256" y="414267"/>
                    <a:pt x="0" y="396749"/>
                    <a:pt x="0" y="378484"/>
                  </a:cubicBezTo>
                  <a:lnTo>
                    <a:pt x="0" y="68871"/>
                  </a:lnTo>
                  <a:cubicBezTo>
                    <a:pt x="0" y="50605"/>
                    <a:pt x="7256" y="33088"/>
                    <a:pt x="20172" y="20172"/>
                  </a:cubicBezTo>
                  <a:cubicBezTo>
                    <a:pt x="33088" y="7256"/>
                    <a:pt x="50605" y="0"/>
                    <a:pt x="68871" y="0"/>
                  </a:cubicBezTo>
                  <a:close/>
                </a:path>
              </a:pathLst>
            </a:custGeom>
            <a:solidFill>
              <a:srgbClr val="F2EFF1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498823" cy="4854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0787225" y="6271509"/>
            <a:ext cx="3970782" cy="4114800"/>
          </a:xfrm>
          <a:custGeom>
            <a:avLst/>
            <a:gdLst/>
            <a:ahLst/>
            <a:cxnLst/>
            <a:rect l="l" t="t" r="r" b="b"/>
            <a:pathLst>
              <a:path w="3970782" h="4114800">
                <a:moveTo>
                  <a:pt x="0" y="0"/>
                </a:moveTo>
                <a:lnTo>
                  <a:pt x="3970782" y="0"/>
                </a:lnTo>
                <a:lnTo>
                  <a:pt x="39707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303490" y="2947923"/>
            <a:ext cx="14722841" cy="3717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99"/>
              </a:lnSpc>
            </a:pPr>
            <a:endParaRPr/>
          </a:p>
          <a:p>
            <a:pPr algn="l">
              <a:lnSpc>
                <a:spcPts val="6199"/>
              </a:lnSpc>
            </a:pPr>
            <a:r>
              <a:rPr lang="en-US" sz="6199" b="1">
                <a:solidFill>
                  <a:srgbClr val="264175"/>
                </a:solidFill>
                <a:latin typeface="Poppins Bold"/>
                <a:ea typeface="Poppins Bold"/>
                <a:cs typeface="Poppins Bold"/>
                <a:sym typeface="Poppins Bold"/>
              </a:rPr>
              <a:t>“I TRIED TO DELETE THE APP, BUT HE ALWAYS KNEW WHERE I WAS.”</a:t>
            </a:r>
          </a:p>
          <a:p>
            <a:pPr algn="l">
              <a:lnSpc>
                <a:spcPts val="9799"/>
              </a:lnSpc>
            </a:pPr>
            <a:endParaRPr lang="en-US" sz="6199" b="1">
              <a:solidFill>
                <a:srgbClr val="264175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9" name="Freeform 7"/>
          <p:cNvSpPr/>
          <p:nvPr/>
        </p:nvSpPr>
        <p:spPr>
          <a:xfrm rot="5400000">
            <a:off x="2099920" y="2663907"/>
            <a:ext cx="407138" cy="1403925"/>
          </a:xfrm>
          <a:custGeom>
            <a:avLst/>
            <a:gdLst/>
            <a:ahLst/>
            <a:cxnLst/>
            <a:rect l="l" t="t" r="r" b="b"/>
            <a:pathLst>
              <a:path w="407138" h="1403925">
                <a:moveTo>
                  <a:pt x="0" y="0"/>
                </a:moveTo>
                <a:lnTo>
                  <a:pt x="407138" y="0"/>
                </a:lnTo>
                <a:lnTo>
                  <a:pt x="407138" y="1403925"/>
                </a:lnTo>
                <a:lnTo>
                  <a:pt x="0" y="14039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7"/>
          <p:cNvSpPr/>
          <p:nvPr/>
        </p:nvSpPr>
        <p:spPr>
          <a:xfrm rot="5400000">
            <a:off x="15645689" y="6334758"/>
            <a:ext cx="339137" cy="1403925"/>
          </a:xfrm>
          <a:custGeom>
            <a:avLst/>
            <a:gdLst/>
            <a:ahLst/>
            <a:cxnLst/>
            <a:rect l="l" t="t" r="r" b="b"/>
            <a:pathLst>
              <a:path w="407138" h="1403925">
                <a:moveTo>
                  <a:pt x="0" y="0"/>
                </a:moveTo>
                <a:lnTo>
                  <a:pt x="407138" y="0"/>
                </a:lnTo>
                <a:lnTo>
                  <a:pt x="407138" y="1403925"/>
                </a:lnTo>
                <a:lnTo>
                  <a:pt x="0" y="14039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5049387" cy="5762496"/>
          </a:xfrm>
          <a:custGeom>
            <a:avLst/>
            <a:gdLst/>
            <a:ahLst/>
            <a:cxnLst/>
            <a:rect l="l" t="t" r="r" b="b"/>
            <a:pathLst>
              <a:path w="5049387" h="5762496">
                <a:moveTo>
                  <a:pt x="0" y="0"/>
                </a:moveTo>
                <a:lnTo>
                  <a:pt x="5049387" y="0"/>
                </a:lnTo>
                <a:lnTo>
                  <a:pt x="5049387" y="5762496"/>
                </a:lnTo>
                <a:lnTo>
                  <a:pt x="0" y="57624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815853" y="1049684"/>
            <a:ext cx="15063994" cy="1527998"/>
            <a:chOff x="0" y="0"/>
            <a:chExt cx="1432207" cy="1452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32207" cy="145274"/>
            </a:xfrm>
            <a:custGeom>
              <a:avLst/>
              <a:gdLst/>
              <a:ahLst/>
              <a:cxnLst/>
              <a:rect l="l" t="t" r="r" b="b"/>
              <a:pathLst>
                <a:path w="1432207" h="145274">
                  <a:moveTo>
                    <a:pt x="72075" y="0"/>
                  </a:moveTo>
                  <a:lnTo>
                    <a:pt x="1360132" y="0"/>
                  </a:lnTo>
                  <a:cubicBezTo>
                    <a:pt x="1379248" y="0"/>
                    <a:pt x="1397580" y="7594"/>
                    <a:pt x="1411097" y="21110"/>
                  </a:cubicBezTo>
                  <a:cubicBezTo>
                    <a:pt x="1424613" y="34627"/>
                    <a:pt x="1432207" y="52959"/>
                    <a:pt x="1432207" y="72075"/>
                  </a:cubicBezTo>
                  <a:lnTo>
                    <a:pt x="1432207" y="73200"/>
                  </a:lnTo>
                  <a:cubicBezTo>
                    <a:pt x="1432207" y="113005"/>
                    <a:pt x="1399938" y="145274"/>
                    <a:pt x="1360132" y="145274"/>
                  </a:cubicBezTo>
                  <a:lnTo>
                    <a:pt x="72075" y="145274"/>
                  </a:lnTo>
                  <a:cubicBezTo>
                    <a:pt x="52959" y="145274"/>
                    <a:pt x="34627" y="137681"/>
                    <a:pt x="21110" y="124164"/>
                  </a:cubicBezTo>
                  <a:cubicBezTo>
                    <a:pt x="7594" y="110647"/>
                    <a:pt x="0" y="92315"/>
                    <a:pt x="0" y="73200"/>
                  </a:cubicBezTo>
                  <a:lnTo>
                    <a:pt x="0" y="72075"/>
                  </a:lnTo>
                  <a:cubicBezTo>
                    <a:pt x="0" y="52959"/>
                    <a:pt x="7594" y="34627"/>
                    <a:pt x="21110" y="21110"/>
                  </a:cubicBezTo>
                  <a:cubicBezTo>
                    <a:pt x="34627" y="7594"/>
                    <a:pt x="52959" y="0"/>
                    <a:pt x="72075" y="0"/>
                  </a:cubicBezTo>
                  <a:close/>
                </a:path>
              </a:pathLst>
            </a:custGeom>
            <a:solidFill>
              <a:srgbClr val="F2EFF1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1432207" cy="2024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524694" y="1483578"/>
            <a:ext cx="13260304" cy="732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99"/>
              </a:lnSpc>
            </a:pPr>
            <a:r>
              <a:rPr lang="en-US" sz="5199" b="1">
                <a:solidFill>
                  <a:srgbClr val="264175"/>
                </a:solidFill>
                <a:latin typeface="Poppins Bold"/>
                <a:ea typeface="Poppins Bold"/>
                <a:cs typeface="Poppins Bold"/>
                <a:sym typeface="Poppins Bold"/>
              </a:rPr>
              <a:t>WHAT WE DID AND WHAT WE LEARNED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2803376" y="3384262"/>
            <a:ext cx="13088947" cy="6680267"/>
            <a:chOff x="0" y="0"/>
            <a:chExt cx="1244429" cy="63512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44429" cy="635125"/>
            </a:xfrm>
            <a:custGeom>
              <a:avLst/>
              <a:gdLst/>
              <a:ahLst/>
              <a:cxnLst/>
              <a:rect l="l" t="t" r="r" b="b"/>
              <a:pathLst>
                <a:path w="1244429" h="635125">
                  <a:moveTo>
                    <a:pt x="82950" y="0"/>
                  </a:moveTo>
                  <a:lnTo>
                    <a:pt x="1161479" y="0"/>
                  </a:lnTo>
                  <a:cubicBezTo>
                    <a:pt x="1183479" y="0"/>
                    <a:pt x="1204578" y="8739"/>
                    <a:pt x="1220134" y="24296"/>
                  </a:cubicBezTo>
                  <a:cubicBezTo>
                    <a:pt x="1235690" y="39852"/>
                    <a:pt x="1244429" y="60950"/>
                    <a:pt x="1244429" y="82950"/>
                  </a:cubicBezTo>
                  <a:lnTo>
                    <a:pt x="1244429" y="552175"/>
                  </a:lnTo>
                  <a:cubicBezTo>
                    <a:pt x="1244429" y="597987"/>
                    <a:pt x="1207291" y="635125"/>
                    <a:pt x="1161479" y="635125"/>
                  </a:cubicBezTo>
                  <a:lnTo>
                    <a:pt x="82950" y="635125"/>
                  </a:lnTo>
                  <a:cubicBezTo>
                    <a:pt x="37138" y="635125"/>
                    <a:pt x="0" y="597987"/>
                    <a:pt x="0" y="552175"/>
                  </a:cubicBezTo>
                  <a:lnTo>
                    <a:pt x="0" y="82950"/>
                  </a:lnTo>
                  <a:cubicBezTo>
                    <a:pt x="0" y="37138"/>
                    <a:pt x="37138" y="0"/>
                    <a:pt x="8295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DFFD8">
                    <a:alpha val="100000"/>
                  </a:srgbClr>
                </a:gs>
                <a:gs pos="100000">
                  <a:srgbClr val="94B9FF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244429" cy="673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450763" y="4167303"/>
            <a:ext cx="11345720" cy="708406"/>
            <a:chOff x="0" y="0"/>
            <a:chExt cx="1078692" cy="6735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78692" cy="67352"/>
            </a:xfrm>
            <a:custGeom>
              <a:avLst/>
              <a:gdLst/>
              <a:ahLst/>
              <a:cxnLst/>
              <a:rect l="l" t="t" r="r" b="b"/>
              <a:pathLst>
                <a:path w="1078692" h="67352">
                  <a:moveTo>
                    <a:pt x="33676" y="0"/>
                  </a:moveTo>
                  <a:lnTo>
                    <a:pt x="1045017" y="0"/>
                  </a:lnTo>
                  <a:cubicBezTo>
                    <a:pt x="1063615" y="0"/>
                    <a:pt x="1078692" y="15077"/>
                    <a:pt x="1078692" y="33676"/>
                  </a:cubicBezTo>
                  <a:lnTo>
                    <a:pt x="1078692" y="33676"/>
                  </a:lnTo>
                  <a:cubicBezTo>
                    <a:pt x="1078692" y="52274"/>
                    <a:pt x="1063615" y="67352"/>
                    <a:pt x="1045017" y="67352"/>
                  </a:cubicBezTo>
                  <a:lnTo>
                    <a:pt x="33676" y="67352"/>
                  </a:lnTo>
                  <a:cubicBezTo>
                    <a:pt x="15077" y="67352"/>
                    <a:pt x="0" y="52274"/>
                    <a:pt x="0" y="33676"/>
                  </a:cubicBezTo>
                  <a:lnTo>
                    <a:pt x="0" y="33676"/>
                  </a:lnTo>
                  <a:cubicBezTo>
                    <a:pt x="0" y="15077"/>
                    <a:pt x="15077" y="0"/>
                    <a:pt x="33676" y="0"/>
                  </a:cubicBezTo>
                  <a:close/>
                </a:path>
              </a:pathLst>
            </a:custGeom>
            <a:solidFill>
              <a:srgbClr val="3577E7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078692" cy="1054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450764" y="5248889"/>
            <a:ext cx="11345720" cy="708406"/>
            <a:chOff x="0" y="0"/>
            <a:chExt cx="1078692" cy="6735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78692" cy="67352"/>
            </a:xfrm>
            <a:custGeom>
              <a:avLst/>
              <a:gdLst/>
              <a:ahLst/>
              <a:cxnLst/>
              <a:rect l="l" t="t" r="r" b="b"/>
              <a:pathLst>
                <a:path w="1078692" h="67352">
                  <a:moveTo>
                    <a:pt x="33676" y="0"/>
                  </a:moveTo>
                  <a:lnTo>
                    <a:pt x="1045017" y="0"/>
                  </a:lnTo>
                  <a:cubicBezTo>
                    <a:pt x="1063615" y="0"/>
                    <a:pt x="1078692" y="15077"/>
                    <a:pt x="1078692" y="33676"/>
                  </a:cubicBezTo>
                  <a:lnTo>
                    <a:pt x="1078692" y="33676"/>
                  </a:lnTo>
                  <a:cubicBezTo>
                    <a:pt x="1078692" y="52274"/>
                    <a:pt x="1063615" y="67352"/>
                    <a:pt x="1045017" y="67352"/>
                  </a:cubicBezTo>
                  <a:lnTo>
                    <a:pt x="33676" y="67352"/>
                  </a:lnTo>
                  <a:cubicBezTo>
                    <a:pt x="15077" y="67352"/>
                    <a:pt x="0" y="52274"/>
                    <a:pt x="0" y="33676"/>
                  </a:cubicBezTo>
                  <a:lnTo>
                    <a:pt x="0" y="33676"/>
                  </a:lnTo>
                  <a:cubicBezTo>
                    <a:pt x="0" y="15077"/>
                    <a:pt x="15077" y="0"/>
                    <a:pt x="33676" y="0"/>
                  </a:cubicBezTo>
                  <a:close/>
                </a:path>
              </a:pathLst>
            </a:custGeom>
            <a:solidFill>
              <a:srgbClr val="3577E7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078692" cy="1054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450764" y="6377773"/>
            <a:ext cx="11345720" cy="708406"/>
            <a:chOff x="0" y="0"/>
            <a:chExt cx="1078692" cy="6735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078692" cy="67352"/>
            </a:xfrm>
            <a:custGeom>
              <a:avLst/>
              <a:gdLst/>
              <a:ahLst/>
              <a:cxnLst/>
              <a:rect l="l" t="t" r="r" b="b"/>
              <a:pathLst>
                <a:path w="1078692" h="67352">
                  <a:moveTo>
                    <a:pt x="33676" y="0"/>
                  </a:moveTo>
                  <a:lnTo>
                    <a:pt x="1045017" y="0"/>
                  </a:lnTo>
                  <a:cubicBezTo>
                    <a:pt x="1063615" y="0"/>
                    <a:pt x="1078692" y="15077"/>
                    <a:pt x="1078692" y="33676"/>
                  </a:cubicBezTo>
                  <a:lnTo>
                    <a:pt x="1078692" y="33676"/>
                  </a:lnTo>
                  <a:cubicBezTo>
                    <a:pt x="1078692" y="52274"/>
                    <a:pt x="1063615" y="67352"/>
                    <a:pt x="1045017" y="67352"/>
                  </a:cubicBezTo>
                  <a:lnTo>
                    <a:pt x="33676" y="67352"/>
                  </a:lnTo>
                  <a:cubicBezTo>
                    <a:pt x="15077" y="67352"/>
                    <a:pt x="0" y="52274"/>
                    <a:pt x="0" y="33676"/>
                  </a:cubicBezTo>
                  <a:lnTo>
                    <a:pt x="0" y="33676"/>
                  </a:lnTo>
                  <a:cubicBezTo>
                    <a:pt x="0" y="15077"/>
                    <a:pt x="15077" y="0"/>
                    <a:pt x="33676" y="0"/>
                  </a:cubicBezTo>
                  <a:close/>
                </a:path>
              </a:pathLst>
            </a:custGeom>
            <a:solidFill>
              <a:srgbClr val="3577E7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1078692" cy="1054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3450764" y="7476705"/>
            <a:ext cx="11345720" cy="708406"/>
            <a:chOff x="0" y="0"/>
            <a:chExt cx="1078692" cy="6735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078692" cy="67352"/>
            </a:xfrm>
            <a:custGeom>
              <a:avLst/>
              <a:gdLst/>
              <a:ahLst/>
              <a:cxnLst/>
              <a:rect l="l" t="t" r="r" b="b"/>
              <a:pathLst>
                <a:path w="1078692" h="67352">
                  <a:moveTo>
                    <a:pt x="33676" y="0"/>
                  </a:moveTo>
                  <a:lnTo>
                    <a:pt x="1045017" y="0"/>
                  </a:lnTo>
                  <a:cubicBezTo>
                    <a:pt x="1063615" y="0"/>
                    <a:pt x="1078692" y="15077"/>
                    <a:pt x="1078692" y="33676"/>
                  </a:cubicBezTo>
                  <a:lnTo>
                    <a:pt x="1078692" y="33676"/>
                  </a:lnTo>
                  <a:cubicBezTo>
                    <a:pt x="1078692" y="52274"/>
                    <a:pt x="1063615" y="67352"/>
                    <a:pt x="1045017" y="67352"/>
                  </a:cubicBezTo>
                  <a:lnTo>
                    <a:pt x="33676" y="67352"/>
                  </a:lnTo>
                  <a:cubicBezTo>
                    <a:pt x="15077" y="67352"/>
                    <a:pt x="0" y="52274"/>
                    <a:pt x="0" y="33676"/>
                  </a:cubicBezTo>
                  <a:lnTo>
                    <a:pt x="0" y="33676"/>
                  </a:lnTo>
                  <a:cubicBezTo>
                    <a:pt x="0" y="15077"/>
                    <a:pt x="15077" y="0"/>
                    <a:pt x="33676" y="0"/>
                  </a:cubicBezTo>
                  <a:close/>
                </a:path>
              </a:pathLst>
            </a:custGeom>
            <a:solidFill>
              <a:srgbClr val="3577E7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1078692" cy="1054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3571674" y="4153145"/>
            <a:ext cx="708406" cy="708406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F31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3571674" y="5248889"/>
            <a:ext cx="708406" cy="708406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F31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3571674" y="6347820"/>
            <a:ext cx="708406" cy="708406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F31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3571674" y="7476705"/>
            <a:ext cx="708406" cy="708406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F31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endParaRPr/>
            </a:p>
          </p:txBody>
        </p:sp>
      </p:grpSp>
      <p:sp>
        <p:nvSpPr>
          <p:cNvPr id="34" name="Freeform 34"/>
          <p:cNvSpPr/>
          <p:nvPr/>
        </p:nvSpPr>
        <p:spPr>
          <a:xfrm>
            <a:off x="3754521" y="4350557"/>
            <a:ext cx="342713" cy="313582"/>
          </a:xfrm>
          <a:custGeom>
            <a:avLst/>
            <a:gdLst/>
            <a:ahLst/>
            <a:cxnLst/>
            <a:rect l="l" t="t" r="r" b="b"/>
            <a:pathLst>
              <a:path w="342713" h="313582">
                <a:moveTo>
                  <a:pt x="0" y="0"/>
                </a:moveTo>
                <a:lnTo>
                  <a:pt x="342713" y="0"/>
                </a:lnTo>
                <a:lnTo>
                  <a:pt x="342713" y="313583"/>
                </a:lnTo>
                <a:lnTo>
                  <a:pt x="0" y="3135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3754521" y="5410847"/>
            <a:ext cx="332303" cy="304057"/>
          </a:xfrm>
          <a:custGeom>
            <a:avLst/>
            <a:gdLst/>
            <a:ahLst/>
            <a:cxnLst/>
            <a:rect l="l" t="t" r="r" b="b"/>
            <a:pathLst>
              <a:path w="332303" h="304057">
                <a:moveTo>
                  <a:pt x="0" y="0"/>
                </a:moveTo>
                <a:lnTo>
                  <a:pt x="332303" y="0"/>
                </a:lnTo>
                <a:lnTo>
                  <a:pt x="332303" y="304058"/>
                </a:lnTo>
                <a:lnTo>
                  <a:pt x="0" y="3040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3744111" y="6538320"/>
            <a:ext cx="342713" cy="313582"/>
          </a:xfrm>
          <a:custGeom>
            <a:avLst/>
            <a:gdLst/>
            <a:ahLst/>
            <a:cxnLst/>
            <a:rect l="l" t="t" r="r" b="b"/>
            <a:pathLst>
              <a:path w="342713" h="313582">
                <a:moveTo>
                  <a:pt x="0" y="0"/>
                </a:moveTo>
                <a:lnTo>
                  <a:pt x="342713" y="0"/>
                </a:lnTo>
                <a:lnTo>
                  <a:pt x="342713" y="313583"/>
                </a:lnTo>
                <a:lnTo>
                  <a:pt x="0" y="3135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3754521" y="7638630"/>
            <a:ext cx="342713" cy="313582"/>
          </a:xfrm>
          <a:custGeom>
            <a:avLst/>
            <a:gdLst/>
            <a:ahLst/>
            <a:cxnLst/>
            <a:rect l="l" t="t" r="r" b="b"/>
            <a:pathLst>
              <a:path w="342713" h="313582">
                <a:moveTo>
                  <a:pt x="0" y="0"/>
                </a:moveTo>
                <a:lnTo>
                  <a:pt x="342713" y="0"/>
                </a:lnTo>
                <a:lnTo>
                  <a:pt x="342713" y="313582"/>
                </a:lnTo>
                <a:lnTo>
                  <a:pt x="0" y="3135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16259576" y="1134405"/>
            <a:ext cx="1240542" cy="1440397"/>
          </a:xfrm>
          <a:custGeom>
            <a:avLst/>
            <a:gdLst/>
            <a:ahLst/>
            <a:cxnLst/>
            <a:rect l="l" t="t" r="r" b="b"/>
            <a:pathLst>
              <a:path w="1240542" h="1440397">
                <a:moveTo>
                  <a:pt x="0" y="0"/>
                </a:moveTo>
                <a:lnTo>
                  <a:pt x="1240542" y="0"/>
                </a:lnTo>
                <a:lnTo>
                  <a:pt x="1240542" y="1440397"/>
                </a:lnTo>
                <a:lnTo>
                  <a:pt x="0" y="14403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 rot="-10486416">
            <a:off x="1231770" y="1281130"/>
            <a:ext cx="1386167" cy="1540186"/>
          </a:xfrm>
          <a:custGeom>
            <a:avLst/>
            <a:gdLst/>
            <a:ahLst/>
            <a:cxnLst/>
            <a:rect l="l" t="t" r="r" b="b"/>
            <a:pathLst>
              <a:path w="1386167" h="1540186">
                <a:moveTo>
                  <a:pt x="0" y="0"/>
                </a:moveTo>
                <a:lnTo>
                  <a:pt x="1386167" y="0"/>
                </a:lnTo>
                <a:lnTo>
                  <a:pt x="1386167" y="1540186"/>
                </a:lnTo>
                <a:lnTo>
                  <a:pt x="0" y="15401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40" name="Group 40"/>
          <p:cNvGrpSpPr/>
          <p:nvPr/>
        </p:nvGrpSpPr>
        <p:grpSpPr>
          <a:xfrm>
            <a:off x="3471140" y="8604211"/>
            <a:ext cx="11325343" cy="678788"/>
            <a:chOff x="0" y="0"/>
            <a:chExt cx="1076755" cy="74348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076755" cy="74348"/>
            </a:xfrm>
            <a:custGeom>
              <a:avLst/>
              <a:gdLst/>
              <a:ahLst/>
              <a:cxnLst/>
              <a:rect l="l" t="t" r="r" b="b"/>
              <a:pathLst>
                <a:path w="1076755" h="74348">
                  <a:moveTo>
                    <a:pt x="37174" y="0"/>
                  </a:moveTo>
                  <a:lnTo>
                    <a:pt x="1039581" y="0"/>
                  </a:lnTo>
                  <a:cubicBezTo>
                    <a:pt x="1060112" y="0"/>
                    <a:pt x="1076755" y="16643"/>
                    <a:pt x="1076755" y="37174"/>
                  </a:cubicBezTo>
                  <a:lnTo>
                    <a:pt x="1076755" y="37174"/>
                  </a:lnTo>
                  <a:cubicBezTo>
                    <a:pt x="1076755" y="47033"/>
                    <a:pt x="1072839" y="56489"/>
                    <a:pt x="1065867" y="63460"/>
                  </a:cubicBezTo>
                  <a:cubicBezTo>
                    <a:pt x="1058896" y="70432"/>
                    <a:pt x="1049440" y="74348"/>
                    <a:pt x="1039581" y="74348"/>
                  </a:cubicBezTo>
                  <a:lnTo>
                    <a:pt x="37174" y="74348"/>
                  </a:lnTo>
                  <a:cubicBezTo>
                    <a:pt x="16643" y="74348"/>
                    <a:pt x="0" y="57705"/>
                    <a:pt x="0" y="37174"/>
                  </a:cubicBezTo>
                  <a:lnTo>
                    <a:pt x="0" y="37174"/>
                  </a:lnTo>
                  <a:cubicBezTo>
                    <a:pt x="0" y="16643"/>
                    <a:pt x="16643" y="0"/>
                    <a:pt x="37174" y="0"/>
                  </a:cubicBezTo>
                  <a:close/>
                </a:path>
              </a:pathLst>
            </a:custGeom>
            <a:solidFill>
              <a:srgbClr val="3577E7"/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0" y="-38100"/>
              <a:ext cx="1076755" cy="1124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3561264" y="8574593"/>
            <a:ext cx="708406" cy="708406"/>
            <a:chOff x="0" y="0"/>
            <a:chExt cx="812800" cy="81280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F31"/>
            </a:solidFill>
          </p:spPr>
        </p:sp>
        <p:sp>
          <p:nvSpPr>
            <p:cNvPr id="45" name="TextBox 45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endParaRPr/>
            </a:p>
          </p:txBody>
        </p:sp>
      </p:grpSp>
      <p:sp>
        <p:nvSpPr>
          <p:cNvPr id="46" name="Freeform 46"/>
          <p:cNvSpPr/>
          <p:nvPr/>
        </p:nvSpPr>
        <p:spPr>
          <a:xfrm>
            <a:off x="3744111" y="8813761"/>
            <a:ext cx="342713" cy="313582"/>
          </a:xfrm>
          <a:custGeom>
            <a:avLst/>
            <a:gdLst/>
            <a:ahLst/>
            <a:cxnLst/>
            <a:rect l="l" t="t" r="r" b="b"/>
            <a:pathLst>
              <a:path w="342713" h="313582">
                <a:moveTo>
                  <a:pt x="0" y="0"/>
                </a:moveTo>
                <a:lnTo>
                  <a:pt x="342713" y="0"/>
                </a:lnTo>
                <a:lnTo>
                  <a:pt x="342713" y="313582"/>
                </a:lnTo>
                <a:lnTo>
                  <a:pt x="0" y="3135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7" name="TextBox 47"/>
          <p:cNvSpPr txBox="1"/>
          <p:nvPr/>
        </p:nvSpPr>
        <p:spPr>
          <a:xfrm>
            <a:off x="2901986" y="4306419"/>
            <a:ext cx="10657906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4216"/>
              </a:lnSpc>
              <a:spcBef>
                <a:spcPct val="0"/>
              </a:spcBef>
            </a:pPr>
            <a:r>
              <a:rPr lang="en-US" sz="3513" dirty="0">
                <a:solidFill>
                  <a:srgbClr val="F2EFF1"/>
                </a:solidFill>
                <a:latin typeface="Poppins"/>
                <a:ea typeface="Poppins"/>
                <a:cs typeface="Poppins"/>
                <a:sym typeface="Poppins"/>
              </a:rPr>
              <a:t>RESEARCH </a:t>
            </a:r>
            <a:r>
              <a:rPr lang="en-US" sz="2800" dirty="0">
                <a:solidFill>
                  <a:srgbClr val="F2EFF1"/>
                </a:solidFill>
                <a:latin typeface="Poppins"/>
                <a:ea typeface="Poppins"/>
                <a:cs typeface="Poppins"/>
                <a:sym typeface="Poppins"/>
              </a:rPr>
              <a:t>(85% deceptive job </a:t>
            </a:r>
            <a:r>
              <a:rPr lang="en-US" sz="2800" dirty="0" smtClean="0">
                <a:solidFill>
                  <a:srgbClr val="F2EFF1"/>
                </a:solidFill>
                <a:latin typeface="Poppins"/>
                <a:ea typeface="Poppins"/>
                <a:cs typeface="Poppins"/>
                <a:sym typeface="Poppins"/>
              </a:rPr>
              <a:t>ads)</a:t>
            </a:r>
            <a:endParaRPr lang="en-US" sz="2800" dirty="0">
              <a:solidFill>
                <a:srgbClr val="F2EFF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3571674" y="5309595"/>
            <a:ext cx="7949480" cy="57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16"/>
              </a:lnSpc>
              <a:spcBef>
                <a:spcPct val="0"/>
              </a:spcBef>
            </a:pPr>
            <a:r>
              <a:rPr lang="en-US" sz="3513">
                <a:solidFill>
                  <a:srgbClr val="F2EFF1"/>
                </a:solidFill>
                <a:latin typeface="Poppins"/>
                <a:ea typeface="Poppins"/>
                <a:cs typeface="Poppins"/>
                <a:sym typeface="Poppins"/>
              </a:rPr>
              <a:t>SURVIVORS TESTIMONIES 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4280080" y="6438646"/>
            <a:ext cx="3950859" cy="57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16"/>
              </a:lnSpc>
              <a:spcBef>
                <a:spcPct val="0"/>
              </a:spcBef>
            </a:pPr>
            <a:r>
              <a:rPr lang="en-US" sz="3513">
                <a:solidFill>
                  <a:srgbClr val="F2EFF1"/>
                </a:solidFill>
                <a:latin typeface="Poppins"/>
                <a:ea typeface="Poppins"/>
                <a:cs typeface="Poppins"/>
                <a:sym typeface="Poppins"/>
              </a:rPr>
              <a:t>CASE STUDY 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2128529" y="7580089"/>
            <a:ext cx="10835770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11"/>
              </a:lnSpc>
              <a:spcBef>
                <a:spcPct val="0"/>
              </a:spcBef>
            </a:pPr>
            <a:r>
              <a:rPr lang="en-US" sz="3509" dirty="0">
                <a:solidFill>
                  <a:srgbClr val="F2EFF1"/>
                </a:solidFill>
                <a:latin typeface="Poppins"/>
                <a:ea typeface="Poppins"/>
                <a:cs typeface="Poppins"/>
                <a:sym typeface="Poppins"/>
              </a:rPr>
              <a:t>AWARENESS </a:t>
            </a:r>
            <a:r>
              <a:rPr lang="en-US" sz="3509" dirty="0" smtClean="0">
                <a:solidFill>
                  <a:srgbClr val="F2EFF1"/>
                </a:solidFill>
                <a:latin typeface="Poppins"/>
                <a:ea typeface="Poppins"/>
                <a:cs typeface="Poppins"/>
                <a:sym typeface="Poppins"/>
              </a:rPr>
              <a:t>CAMPAIGN</a:t>
            </a:r>
            <a:endParaRPr lang="en-US" sz="3509" u="none" strike="noStrike" dirty="0">
              <a:solidFill>
                <a:srgbClr val="F2EFF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3957849" y="8711499"/>
            <a:ext cx="7235963" cy="57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11"/>
              </a:lnSpc>
              <a:spcBef>
                <a:spcPct val="0"/>
              </a:spcBef>
            </a:pPr>
            <a:r>
              <a:rPr lang="en-US" sz="3509" dirty="0">
                <a:solidFill>
                  <a:srgbClr val="F2EFF1"/>
                </a:solidFill>
                <a:latin typeface="Poppins"/>
                <a:ea typeface="Poppins"/>
                <a:cs typeface="Poppins"/>
                <a:sym typeface="Poppins"/>
              </a:rPr>
              <a:t>    ROUNDTABLE</a:t>
            </a:r>
            <a:r>
              <a:rPr lang="en-US" sz="3509" u="none" strike="noStrike" dirty="0">
                <a:solidFill>
                  <a:srgbClr val="F2EFF1"/>
                </a:solidFill>
                <a:latin typeface="Poppins"/>
                <a:ea typeface="Poppins"/>
                <a:cs typeface="Poppins"/>
                <a:sym typeface="Poppins"/>
              </a:rPr>
              <a:t> - UPCOMING</a:t>
            </a:r>
          </a:p>
        </p:txBody>
      </p:sp>
      <p:sp>
        <p:nvSpPr>
          <p:cNvPr id="52" name="Freeform 7"/>
          <p:cNvSpPr/>
          <p:nvPr/>
        </p:nvSpPr>
        <p:spPr>
          <a:xfrm rot="5400000">
            <a:off x="16783371" y="8887814"/>
            <a:ext cx="407138" cy="1403925"/>
          </a:xfrm>
          <a:custGeom>
            <a:avLst/>
            <a:gdLst/>
            <a:ahLst/>
            <a:cxnLst/>
            <a:rect l="l" t="t" r="r" b="b"/>
            <a:pathLst>
              <a:path w="407138" h="1403925">
                <a:moveTo>
                  <a:pt x="0" y="0"/>
                </a:moveTo>
                <a:lnTo>
                  <a:pt x="407138" y="0"/>
                </a:lnTo>
                <a:lnTo>
                  <a:pt x="407138" y="1403925"/>
                </a:lnTo>
                <a:lnTo>
                  <a:pt x="0" y="140392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64175">
                <a:alpha val="100000"/>
              </a:srgbClr>
            </a:gs>
            <a:gs pos="100000">
              <a:srgbClr val="3070DF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5049387" cy="5762496"/>
          </a:xfrm>
          <a:custGeom>
            <a:avLst/>
            <a:gdLst/>
            <a:ahLst/>
            <a:cxnLst/>
            <a:rect l="l" t="t" r="r" b="b"/>
            <a:pathLst>
              <a:path w="5049387" h="5762496">
                <a:moveTo>
                  <a:pt x="0" y="0"/>
                </a:moveTo>
                <a:lnTo>
                  <a:pt x="5049387" y="0"/>
                </a:lnTo>
                <a:lnTo>
                  <a:pt x="5049387" y="5762496"/>
                </a:lnTo>
                <a:lnTo>
                  <a:pt x="0" y="57624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13238613" y="4327936"/>
            <a:ext cx="5049387" cy="5762496"/>
          </a:xfrm>
          <a:custGeom>
            <a:avLst/>
            <a:gdLst/>
            <a:ahLst/>
            <a:cxnLst/>
            <a:rect l="l" t="t" r="r" b="b"/>
            <a:pathLst>
              <a:path w="5049387" h="5762496">
                <a:moveTo>
                  <a:pt x="5049387" y="5762496"/>
                </a:moveTo>
                <a:lnTo>
                  <a:pt x="0" y="5762496"/>
                </a:lnTo>
                <a:lnTo>
                  <a:pt x="0" y="0"/>
                </a:lnTo>
                <a:lnTo>
                  <a:pt x="5049387" y="0"/>
                </a:lnTo>
                <a:lnTo>
                  <a:pt x="5049387" y="5762496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533401" y="724889"/>
            <a:ext cx="16412678" cy="9282978"/>
            <a:chOff x="0" y="0"/>
            <a:chExt cx="1498823" cy="8823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98823" cy="882380"/>
            </a:xfrm>
            <a:custGeom>
              <a:avLst/>
              <a:gdLst/>
              <a:ahLst/>
              <a:cxnLst/>
              <a:rect l="l" t="t" r="r" b="b"/>
              <a:pathLst>
                <a:path w="1498823" h="882380">
                  <a:moveTo>
                    <a:pt x="68871" y="0"/>
                  </a:moveTo>
                  <a:lnTo>
                    <a:pt x="1429951" y="0"/>
                  </a:lnTo>
                  <a:cubicBezTo>
                    <a:pt x="1448217" y="0"/>
                    <a:pt x="1465735" y="7256"/>
                    <a:pt x="1478651" y="20172"/>
                  </a:cubicBezTo>
                  <a:cubicBezTo>
                    <a:pt x="1491567" y="33088"/>
                    <a:pt x="1498823" y="50605"/>
                    <a:pt x="1498823" y="68871"/>
                  </a:cubicBezTo>
                  <a:lnTo>
                    <a:pt x="1498823" y="813508"/>
                  </a:lnTo>
                  <a:cubicBezTo>
                    <a:pt x="1498823" y="831774"/>
                    <a:pt x="1491567" y="849292"/>
                    <a:pt x="1478651" y="862208"/>
                  </a:cubicBezTo>
                  <a:cubicBezTo>
                    <a:pt x="1465735" y="875124"/>
                    <a:pt x="1448217" y="882380"/>
                    <a:pt x="1429951" y="882380"/>
                  </a:cubicBezTo>
                  <a:lnTo>
                    <a:pt x="68871" y="882380"/>
                  </a:lnTo>
                  <a:cubicBezTo>
                    <a:pt x="50605" y="882380"/>
                    <a:pt x="33088" y="875124"/>
                    <a:pt x="20172" y="862208"/>
                  </a:cubicBezTo>
                  <a:cubicBezTo>
                    <a:pt x="7256" y="849292"/>
                    <a:pt x="0" y="831774"/>
                    <a:pt x="0" y="813508"/>
                  </a:cubicBezTo>
                  <a:lnTo>
                    <a:pt x="0" y="68871"/>
                  </a:lnTo>
                  <a:cubicBezTo>
                    <a:pt x="0" y="50605"/>
                    <a:pt x="7256" y="33088"/>
                    <a:pt x="20172" y="20172"/>
                  </a:cubicBezTo>
                  <a:cubicBezTo>
                    <a:pt x="33088" y="7256"/>
                    <a:pt x="50605" y="0"/>
                    <a:pt x="68871" y="0"/>
                  </a:cubicBezTo>
                  <a:close/>
                </a:path>
              </a:pathLst>
            </a:custGeom>
            <a:solidFill>
              <a:srgbClr val="F2EFF1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498823" cy="9204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713868" y="8436437"/>
            <a:ext cx="1273579" cy="1217860"/>
          </a:xfrm>
          <a:custGeom>
            <a:avLst/>
            <a:gdLst/>
            <a:ahLst/>
            <a:cxnLst/>
            <a:rect l="l" t="t" r="r" b="b"/>
            <a:pathLst>
              <a:path w="1273579" h="1217860">
                <a:moveTo>
                  <a:pt x="0" y="0"/>
                </a:moveTo>
                <a:lnTo>
                  <a:pt x="1273579" y="0"/>
                </a:lnTo>
                <a:lnTo>
                  <a:pt x="1273579" y="1217860"/>
                </a:lnTo>
                <a:lnTo>
                  <a:pt x="0" y="12178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161292" y="724888"/>
            <a:ext cx="1240542" cy="1440397"/>
          </a:xfrm>
          <a:custGeom>
            <a:avLst/>
            <a:gdLst/>
            <a:ahLst/>
            <a:cxnLst/>
            <a:rect l="l" t="t" r="r" b="b"/>
            <a:pathLst>
              <a:path w="1240542" h="1440397">
                <a:moveTo>
                  <a:pt x="0" y="0"/>
                </a:moveTo>
                <a:lnTo>
                  <a:pt x="1240542" y="0"/>
                </a:lnTo>
                <a:lnTo>
                  <a:pt x="1240542" y="1440397"/>
                </a:lnTo>
                <a:lnTo>
                  <a:pt x="0" y="14403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 rot="-5400000">
            <a:off x="10322855" y="5005669"/>
            <a:ext cx="7864572" cy="7672258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DFFD8">
                    <a:alpha val="100000"/>
                  </a:srgbClr>
                </a:gs>
                <a:gs pos="100000">
                  <a:srgbClr val="94B9FF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5400000">
            <a:off x="8105947" y="8343405"/>
            <a:ext cx="407138" cy="1403925"/>
          </a:xfrm>
          <a:custGeom>
            <a:avLst/>
            <a:gdLst/>
            <a:ahLst/>
            <a:cxnLst/>
            <a:rect l="l" t="t" r="r" b="b"/>
            <a:pathLst>
              <a:path w="407138" h="1403925">
                <a:moveTo>
                  <a:pt x="0" y="0"/>
                </a:moveTo>
                <a:lnTo>
                  <a:pt x="407138" y="0"/>
                </a:lnTo>
                <a:lnTo>
                  <a:pt x="407138" y="1403925"/>
                </a:lnTo>
                <a:lnTo>
                  <a:pt x="0" y="140392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1706664" y="5082662"/>
            <a:ext cx="5961953" cy="5283781"/>
          </a:xfrm>
          <a:custGeom>
            <a:avLst/>
            <a:gdLst/>
            <a:ahLst/>
            <a:cxnLst/>
            <a:rect l="l" t="t" r="r" b="b"/>
            <a:pathLst>
              <a:path w="5961953" h="5283781">
                <a:moveTo>
                  <a:pt x="0" y="0"/>
                </a:moveTo>
                <a:lnTo>
                  <a:pt x="5961953" y="0"/>
                </a:lnTo>
                <a:lnTo>
                  <a:pt x="5961953" y="5283780"/>
                </a:lnTo>
                <a:lnTo>
                  <a:pt x="0" y="528378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987447" y="6041848"/>
            <a:ext cx="342713" cy="313582"/>
          </a:xfrm>
          <a:custGeom>
            <a:avLst/>
            <a:gdLst/>
            <a:ahLst/>
            <a:cxnLst/>
            <a:rect l="l" t="t" r="r" b="b"/>
            <a:pathLst>
              <a:path w="342713" h="313582">
                <a:moveTo>
                  <a:pt x="0" y="0"/>
                </a:moveTo>
                <a:lnTo>
                  <a:pt x="342713" y="0"/>
                </a:lnTo>
                <a:lnTo>
                  <a:pt x="342713" y="313582"/>
                </a:lnTo>
                <a:lnTo>
                  <a:pt x="0" y="31358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987447" y="6540461"/>
            <a:ext cx="342713" cy="313582"/>
          </a:xfrm>
          <a:custGeom>
            <a:avLst/>
            <a:gdLst/>
            <a:ahLst/>
            <a:cxnLst/>
            <a:rect l="l" t="t" r="r" b="b"/>
            <a:pathLst>
              <a:path w="342713" h="313582">
                <a:moveTo>
                  <a:pt x="0" y="0"/>
                </a:moveTo>
                <a:lnTo>
                  <a:pt x="342713" y="0"/>
                </a:lnTo>
                <a:lnTo>
                  <a:pt x="342713" y="313582"/>
                </a:lnTo>
                <a:lnTo>
                  <a:pt x="0" y="31358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987447" y="7052393"/>
            <a:ext cx="342713" cy="313582"/>
          </a:xfrm>
          <a:custGeom>
            <a:avLst/>
            <a:gdLst/>
            <a:ahLst/>
            <a:cxnLst/>
            <a:rect l="l" t="t" r="r" b="b"/>
            <a:pathLst>
              <a:path w="342713" h="313582">
                <a:moveTo>
                  <a:pt x="0" y="0"/>
                </a:moveTo>
                <a:lnTo>
                  <a:pt x="342713" y="0"/>
                </a:lnTo>
                <a:lnTo>
                  <a:pt x="342713" y="313582"/>
                </a:lnTo>
                <a:lnTo>
                  <a:pt x="0" y="31358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2136925" y="1161032"/>
            <a:ext cx="14487918" cy="2056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0"/>
              </a:lnSpc>
            </a:pPr>
            <a:r>
              <a:rPr lang="en-US" sz="5200" b="1">
                <a:solidFill>
                  <a:srgbClr val="264175"/>
                </a:solidFill>
                <a:latin typeface="Poppins Bold"/>
                <a:ea typeface="Poppins Bold"/>
                <a:cs typeface="Poppins Bold"/>
                <a:sym typeface="Poppins Bold"/>
              </a:rPr>
              <a:t>WHAT REMAINS AFTER THE PROJECT?</a:t>
            </a:r>
          </a:p>
          <a:p>
            <a:pPr algn="l">
              <a:lnSpc>
                <a:spcPts val="5200"/>
              </a:lnSpc>
            </a:pPr>
            <a:endParaRPr lang="en-US" sz="5200" b="1">
              <a:solidFill>
                <a:srgbClr val="264175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5200"/>
              </a:lnSpc>
            </a:pPr>
            <a:endParaRPr lang="en-US" sz="5200" b="1">
              <a:solidFill>
                <a:srgbClr val="264175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136925" y="3149189"/>
            <a:ext cx="11344026" cy="15773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123"/>
              </a:lnSpc>
            </a:pPr>
            <a:r>
              <a:rPr lang="en-US" sz="3436" dirty="0">
                <a:solidFill>
                  <a:srgbClr val="072542"/>
                </a:solidFill>
                <a:latin typeface="Poppins"/>
                <a:ea typeface="Poppins"/>
                <a:cs typeface="Poppins"/>
                <a:sym typeface="Poppins"/>
              </a:rPr>
              <a:t>A foundation for future cross-sector cooperation on digital safety </a:t>
            </a:r>
            <a:r>
              <a:rPr lang="en-US" sz="3436" dirty="0" smtClean="0">
                <a:solidFill>
                  <a:srgbClr val="072542"/>
                </a:solidFill>
                <a:latin typeface="Poppins"/>
                <a:ea typeface="Poppins"/>
                <a:cs typeface="Poppins"/>
                <a:sym typeface="Poppins"/>
              </a:rPr>
              <a:t>and </a:t>
            </a:r>
            <a:r>
              <a:rPr lang="en-US" sz="3436" dirty="0">
                <a:solidFill>
                  <a:srgbClr val="072542"/>
                </a:solidFill>
                <a:latin typeface="Poppins"/>
                <a:ea typeface="Poppins"/>
                <a:cs typeface="Poppins"/>
                <a:sym typeface="Poppins"/>
              </a:rPr>
              <a:t>anti-trafficking work</a:t>
            </a:r>
          </a:p>
          <a:p>
            <a:pPr marL="0" lvl="0" indent="0" algn="just">
              <a:lnSpc>
                <a:spcPts val="4123"/>
              </a:lnSpc>
              <a:spcBef>
                <a:spcPct val="0"/>
              </a:spcBef>
            </a:pPr>
            <a:endParaRPr lang="en-US" sz="3436" dirty="0">
              <a:solidFill>
                <a:srgbClr val="07254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683853" y="5844764"/>
            <a:ext cx="8880586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439"/>
              </a:lnSpc>
              <a:spcBef>
                <a:spcPct val="0"/>
              </a:spcBef>
            </a:pPr>
            <a:r>
              <a:rPr lang="en-US" sz="3699" b="1" dirty="0">
                <a:solidFill>
                  <a:srgbClr val="072542"/>
                </a:solidFill>
                <a:latin typeface="Poppins Bold"/>
                <a:ea typeface="Poppins Bold"/>
                <a:cs typeface="Poppins Bold"/>
                <a:sym typeface="Poppins Bold"/>
              </a:rPr>
              <a:t>RESEARCH </a:t>
            </a:r>
            <a:r>
              <a:rPr lang="en-US" sz="3699" b="1" dirty="0" smtClean="0">
                <a:solidFill>
                  <a:srgbClr val="072542"/>
                </a:solidFill>
                <a:latin typeface="Poppins Bold"/>
                <a:ea typeface="Poppins Bold"/>
                <a:cs typeface="Poppins Bold"/>
                <a:sym typeface="Poppins Bold"/>
              </a:rPr>
              <a:t>REPORT AND POLICY BRIEF</a:t>
            </a:r>
            <a:endParaRPr lang="en-US" sz="3699" b="1" dirty="0">
              <a:solidFill>
                <a:srgbClr val="072542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683852" y="6349589"/>
            <a:ext cx="7279403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439"/>
              </a:lnSpc>
              <a:spcBef>
                <a:spcPct val="0"/>
              </a:spcBef>
            </a:pPr>
            <a:r>
              <a:rPr lang="en-US" sz="3699" b="1" dirty="0">
                <a:solidFill>
                  <a:srgbClr val="072542"/>
                </a:solidFill>
                <a:latin typeface="Poppins Bold"/>
                <a:ea typeface="Poppins Bold"/>
                <a:cs typeface="Poppins Bold"/>
                <a:sym typeface="Poppins Bold"/>
              </a:rPr>
              <a:t>DIGITAL </a:t>
            </a:r>
            <a:r>
              <a:rPr lang="en-US" sz="3699" b="1" dirty="0" smtClean="0">
                <a:solidFill>
                  <a:srgbClr val="072542"/>
                </a:solidFill>
                <a:latin typeface="Poppins Bold"/>
                <a:ea typeface="Poppins Bold"/>
                <a:cs typeface="Poppins Bold"/>
                <a:sym typeface="Poppins Bold"/>
              </a:rPr>
              <a:t>LEARNING RESOURCE </a:t>
            </a:r>
            <a:endParaRPr lang="en-US" sz="3699" b="1" dirty="0">
              <a:solidFill>
                <a:srgbClr val="072542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2683853" y="6854414"/>
            <a:ext cx="4923700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39"/>
              </a:lnSpc>
              <a:spcBef>
                <a:spcPct val="0"/>
              </a:spcBef>
            </a:pPr>
            <a:r>
              <a:rPr lang="en-US" sz="3699" b="1" dirty="0" smtClean="0">
                <a:solidFill>
                  <a:srgbClr val="072542"/>
                </a:solidFill>
                <a:latin typeface="Poppins Bold"/>
                <a:ea typeface="Poppins Bold"/>
                <a:cs typeface="Poppins Bold"/>
                <a:sym typeface="Poppins Bold"/>
              </a:rPr>
              <a:t>VICTIM NARRATIVES</a:t>
            </a:r>
            <a:endParaRPr lang="en-US" sz="3699" b="1" dirty="0">
              <a:solidFill>
                <a:srgbClr val="072542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2" name="Freeform 7"/>
          <p:cNvSpPr/>
          <p:nvPr/>
        </p:nvSpPr>
        <p:spPr>
          <a:xfrm rot="5400000">
            <a:off x="14986795" y="684523"/>
            <a:ext cx="407138" cy="1403925"/>
          </a:xfrm>
          <a:custGeom>
            <a:avLst/>
            <a:gdLst/>
            <a:ahLst/>
            <a:cxnLst/>
            <a:rect l="l" t="t" r="r" b="b"/>
            <a:pathLst>
              <a:path w="407138" h="1403925">
                <a:moveTo>
                  <a:pt x="0" y="0"/>
                </a:moveTo>
                <a:lnTo>
                  <a:pt x="407138" y="0"/>
                </a:lnTo>
                <a:lnTo>
                  <a:pt x="407138" y="1403925"/>
                </a:lnTo>
                <a:lnTo>
                  <a:pt x="0" y="140392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0"/>
          <p:cNvSpPr txBox="1"/>
          <p:nvPr/>
        </p:nvSpPr>
        <p:spPr>
          <a:xfrm>
            <a:off x="2688940" y="7418671"/>
            <a:ext cx="5951182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39"/>
              </a:lnSpc>
              <a:spcBef>
                <a:spcPct val="0"/>
              </a:spcBef>
            </a:pPr>
            <a:r>
              <a:rPr lang="en-US" sz="3699" b="1" dirty="0" smtClean="0">
                <a:solidFill>
                  <a:srgbClr val="072542"/>
                </a:solidFill>
                <a:latin typeface="Poppins Bold"/>
                <a:ea typeface="Poppins Bold"/>
                <a:cs typeface="Poppins Bold"/>
                <a:sym typeface="Poppins Bold"/>
              </a:rPr>
              <a:t>COOPERATION BASE</a:t>
            </a:r>
            <a:endParaRPr lang="en-US" sz="3699" b="1" dirty="0">
              <a:solidFill>
                <a:srgbClr val="072542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4" name="Freeform 16"/>
          <p:cNvSpPr/>
          <p:nvPr/>
        </p:nvSpPr>
        <p:spPr>
          <a:xfrm>
            <a:off x="2033329" y="7581747"/>
            <a:ext cx="342713" cy="313582"/>
          </a:xfrm>
          <a:custGeom>
            <a:avLst/>
            <a:gdLst/>
            <a:ahLst/>
            <a:cxnLst/>
            <a:rect l="l" t="t" r="r" b="b"/>
            <a:pathLst>
              <a:path w="342713" h="313582">
                <a:moveTo>
                  <a:pt x="0" y="0"/>
                </a:moveTo>
                <a:lnTo>
                  <a:pt x="342713" y="0"/>
                </a:lnTo>
                <a:lnTo>
                  <a:pt x="342713" y="313582"/>
                </a:lnTo>
                <a:lnTo>
                  <a:pt x="0" y="31358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64175">
                <a:alpha val="100000"/>
              </a:srgbClr>
            </a:gs>
            <a:gs pos="100000">
              <a:srgbClr val="3070DF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H="1" flipV="1">
            <a:off x="13238613" y="4426220"/>
            <a:ext cx="5049387" cy="5762496"/>
          </a:xfrm>
          <a:custGeom>
            <a:avLst/>
            <a:gdLst/>
            <a:ahLst/>
            <a:cxnLst/>
            <a:rect l="l" t="t" r="r" b="b"/>
            <a:pathLst>
              <a:path w="5049387" h="5762496">
                <a:moveTo>
                  <a:pt x="5049387" y="5762496"/>
                </a:moveTo>
                <a:lnTo>
                  <a:pt x="0" y="5762496"/>
                </a:lnTo>
                <a:lnTo>
                  <a:pt x="0" y="0"/>
                </a:lnTo>
                <a:lnTo>
                  <a:pt x="5049387" y="0"/>
                </a:lnTo>
                <a:lnTo>
                  <a:pt x="5049387" y="5762496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246279" y="1102644"/>
            <a:ext cx="15764661" cy="8081711"/>
            <a:chOff x="0" y="0"/>
            <a:chExt cx="1498823" cy="7683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98823" cy="768367"/>
            </a:xfrm>
            <a:custGeom>
              <a:avLst/>
              <a:gdLst/>
              <a:ahLst/>
              <a:cxnLst/>
              <a:rect l="l" t="t" r="r" b="b"/>
              <a:pathLst>
                <a:path w="1498823" h="768367">
                  <a:moveTo>
                    <a:pt x="68871" y="0"/>
                  </a:moveTo>
                  <a:lnTo>
                    <a:pt x="1429951" y="0"/>
                  </a:lnTo>
                  <a:cubicBezTo>
                    <a:pt x="1448217" y="0"/>
                    <a:pt x="1465735" y="7256"/>
                    <a:pt x="1478651" y="20172"/>
                  </a:cubicBezTo>
                  <a:cubicBezTo>
                    <a:pt x="1491567" y="33088"/>
                    <a:pt x="1498823" y="50605"/>
                    <a:pt x="1498823" y="68871"/>
                  </a:cubicBezTo>
                  <a:lnTo>
                    <a:pt x="1498823" y="699496"/>
                  </a:lnTo>
                  <a:cubicBezTo>
                    <a:pt x="1498823" y="737533"/>
                    <a:pt x="1467988" y="768367"/>
                    <a:pt x="1429951" y="768367"/>
                  </a:cubicBezTo>
                  <a:lnTo>
                    <a:pt x="68871" y="768367"/>
                  </a:lnTo>
                  <a:cubicBezTo>
                    <a:pt x="50605" y="768367"/>
                    <a:pt x="33088" y="761111"/>
                    <a:pt x="20172" y="748195"/>
                  </a:cubicBezTo>
                  <a:cubicBezTo>
                    <a:pt x="7256" y="735280"/>
                    <a:pt x="0" y="717762"/>
                    <a:pt x="0" y="699496"/>
                  </a:cubicBezTo>
                  <a:lnTo>
                    <a:pt x="0" y="68871"/>
                  </a:lnTo>
                  <a:cubicBezTo>
                    <a:pt x="0" y="50605"/>
                    <a:pt x="7256" y="33088"/>
                    <a:pt x="20172" y="20172"/>
                  </a:cubicBezTo>
                  <a:cubicBezTo>
                    <a:pt x="33088" y="7256"/>
                    <a:pt x="50605" y="0"/>
                    <a:pt x="68871" y="0"/>
                  </a:cubicBezTo>
                  <a:close/>
                </a:path>
              </a:pathLst>
            </a:custGeom>
            <a:solidFill>
              <a:srgbClr val="F2EFF1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498823" cy="806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6128255" y="8040440"/>
            <a:ext cx="1273579" cy="1217860"/>
          </a:xfrm>
          <a:custGeom>
            <a:avLst/>
            <a:gdLst/>
            <a:ahLst/>
            <a:cxnLst/>
            <a:rect l="l" t="t" r="r" b="b"/>
            <a:pathLst>
              <a:path w="1273579" h="1217860">
                <a:moveTo>
                  <a:pt x="0" y="0"/>
                </a:moveTo>
                <a:lnTo>
                  <a:pt x="1273579" y="0"/>
                </a:lnTo>
                <a:lnTo>
                  <a:pt x="1273579" y="1217860"/>
                </a:lnTo>
                <a:lnTo>
                  <a:pt x="0" y="12178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161292" y="415036"/>
            <a:ext cx="1240542" cy="1440397"/>
          </a:xfrm>
          <a:custGeom>
            <a:avLst/>
            <a:gdLst/>
            <a:ahLst/>
            <a:cxnLst/>
            <a:rect l="l" t="t" r="r" b="b"/>
            <a:pathLst>
              <a:path w="1240542" h="1440397">
                <a:moveTo>
                  <a:pt x="0" y="0"/>
                </a:moveTo>
                <a:lnTo>
                  <a:pt x="1240542" y="0"/>
                </a:lnTo>
                <a:lnTo>
                  <a:pt x="1240542" y="1440396"/>
                </a:lnTo>
                <a:lnTo>
                  <a:pt x="0" y="14403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 rot="-5400000">
            <a:off x="-114575" y="5451697"/>
            <a:ext cx="7803734" cy="7803734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DFFD8">
                    <a:alpha val="100000"/>
                  </a:srgbClr>
                </a:gs>
                <a:gs pos="100000">
                  <a:srgbClr val="94B9FF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990237" y="5343091"/>
            <a:ext cx="6556364" cy="4179682"/>
          </a:xfrm>
          <a:custGeom>
            <a:avLst/>
            <a:gdLst/>
            <a:ahLst/>
            <a:cxnLst/>
            <a:rect l="l" t="t" r="r" b="b"/>
            <a:pathLst>
              <a:path w="6556364" h="4179682">
                <a:moveTo>
                  <a:pt x="0" y="0"/>
                </a:moveTo>
                <a:lnTo>
                  <a:pt x="6556364" y="0"/>
                </a:lnTo>
                <a:lnTo>
                  <a:pt x="6556364" y="4179682"/>
                </a:lnTo>
                <a:lnTo>
                  <a:pt x="0" y="417968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622393" y="1454840"/>
            <a:ext cx="14538899" cy="577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000" b="1">
                <a:solidFill>
                  <a:srgbClr val="264175"/>
                </a:solidFill>
                <a:latin typeface="Poppins Bold"/>
                <a:ea typeface="Poppins Bold"/>
                <a:cs typeface="Poppins Bold"/>
                <a:sym typeface="Poppins Bold"/>
              </a:rPr>
              <a:t>   BUILDING UP ON THE MOMENTUM</a:t>
            </a:r>
          </a:p>
        </p:txBody>
      </p:sp>
      <p:sp>
        <p:nvSpPr>
          <p:cNvPr id="15" name="Freeform 15"/>
          <p:cNvSpPr/>
          <p:nvPr/>
        </p:nvSpPr>
        <p:spPr>
          <a:xfrm rot="5400000">
            <a:off x="3546393" y="911496"/>
            <a:ext cx="407138" cy="1403925"/>
          </a:xfrm>
          <a:custGeom>
            <a:avLst/>
            <a:gdLst/>
            <a:ahLst/>
            <a:cxnLst/>
            <a:rect l="l" t="t" r="r" b="b"/>
            <a:pathLst>
              <a:path w="407138" h="1403925">
                <a:moveTo>
                  <a:pt x="0" y="0"/>
                </a:moveTo>
                <a:lnTo>
                  <a:pt x="407139" y="0"/>
                </a:lnTo>
                <a:lnTo>
                  <a:pt x="407139" y="1403925"/>
                </a:lnTo>
                <a:lnTo>
                  <a:pt x="0" y="140392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5400000">
            <a:off x="14061993" y="911496"/>
            <a:ext cx="407138" cy="1403925"/>
          </a:xfrm>
          <a:custGeom>
            <a:avLst/>
            <a:gdLst/>
            <a:ahLst/>
            <a:cxnLst/>
            <a:rect l="l" t="t" r="r" b="b"/>
            <a:pathLst>
              <a:path w="407138" h="1403925">
                <a:moveTo>
                  <a:pt x="0" y="0"/>
                </a:moveTo>
                <a:lnTo>
                  <a:pt x="407138" y="0"/>
                </a:lnTo>
                <a:lnTo>
                  <a:pt x="407138" y="1403925"/>
                </a:lnTo>
                <a:lnTo>
                  <a:pt x="0" y="140392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7689159" y="4433886"/>
            <a:ext cx="8922441" cy="264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7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Integrate knowledge into schools.</a:t>
            </a:r>
            <a:br>
              <a:rPr kumimoji="0" lang="en-US" altLang="en-US" sz="37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37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Strengthen digital-safety cooperation.</a:t>
            </a:r>
            <a:br>
              <a:rPr kumimoji="0" lang="en-US" altLang="en-US" sz="37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37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Continue advocacy on online recruitment.</a:t>
            </a:r>
            <a:endParaRPr kumimoji="0" lang="en-US" altLang="en-US" sz="37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>
            <a:alpha val="9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5049387" cy="5762496"/>
          </a:xfrm>
          <a:custGeom>
            <a:avLst/>
            <a:gdLst/>
            <a:ahLst/>
            <a:cxnLst/>
            <a:rect l="l" t="t" r="r" b="b"/>
            <a:pathLst>
              <a:path w="5049387" h="5762496">
                <a:moveTo>
                  <a:pt x="0" y="0"/>
                </a:moveTo>
                <a:lnTo>
                  <a:pt x="5049387" y="0"/>
                </a:lnTo>
                <a:lnTo>
                  <a:pt x="5049387" y="5762496"/>
                </a:lnTo>
                <a:lnTo>
                  <a:pt x="0" y="57624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44137" y="2257175"/>
            <a:ext cx="13078372" cy="4669383"/>
            <a:chOff x="0" y="0"/>
            <a:chExt cx="1243424" cy="44394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43424" cy="443941"/>
            </a:xfrm>
            <a:custGeom>
              <a:avLst/>
              <a:gdLst/>
              <a:ahLst/>
              <a:cxnLst/>
              <a:rect l="l" t="t" r="r" b="b"/>
              <a:pathLst>
                <a:path w="1243424" h="443941">
                  <a:moveTo>
                    <a:pt x="83017" y="0"/>
                  </a:moveTo>
                  <a:lnTo>
                    <a:pt x="1160407" y="0"/>
                  </a:lnTo>
                  <a:cubicBezTo>
                    <a:pt x="1206256" y="0"/>
                    <a:pt x="1243424" y="37168"/>
                    <a:pt x="1243424" y="83017"/>
                  </a:cubicBezTo>
                  <a:lnTo>
                    <a:pt x="1243424" y="360924"/>
                  </a:lnTo>
                  <a:cubicBezTo>
                    <a:pt x="1243424" y="406773"/>
                    <a:pt x="1206256" y="443941"/>
                    <a:pt x="1160407" y="443941"/>
                  </a:cubicBezTo>
                  <a:lnTo>
                    <a:pt x="83017" y="443941"/>
                  </a:lnTo>
                  <a:cubicBezTo>
                    <a:pt x="37168" y="443941"/>
                    <a:pt x="0" y="406773"/>
                    <a:pt x="0" y="360924"/>
                  </a:cubicBezTo>
                  <a:lnTo>
                    <a:pt x="0" y="83017"/>
                  </a:lnTo>
                  <a:cubicBezTo>
                    <a:pt x="0" y="37168"/>
                    <a:pt x="37168" y="0"/>
                    <a:pt x="8301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DFFD8">
                    <a:alpha val="100000"/>
                  </a:srgbClr>
                </a:gs>
                <a:gs pos="100000">
                  <a:srgbClr val="94B9FF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243424" cy="4820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5400000">
            <a:off x="12134836" y="5825443"/>
            <a:ext cx="407138" cy="1403925"/>
          </a:xfrm>
          <a:custGeom>
            <a:avLst/>
            <a:gdLst/>
            <a:ahLst/>
            <a:cxnLst/>
            <a:rect l="l" t="t" r="r" b="b"/>
            <a:pathLst>
              <a:path w="407138" h="1403925">
                <a:moveTo>
                  <a:pt x="0" y="0"/>
                </a:moveTo>
                <a:lnTo>
                  <a:pt x="407138" y="0"/>
                </a:lnTo>
                <a:lnTo>
                  <a:pt x="407138" y="1403925"/>
                </a:lnTo>
                <a:lnTo>
                  <a:pt x="0" y="14039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84152" y="2161050"/>
            <a:ext cx="1240542" cy="1440397"/>
          </a:xfrm>
          <a:custGeom>
            <a:avLst/>
            <a:gdLst/>
            <a:ahLst/>
            <a:cxnLst/>
            <a:rect l="l" t="t" r="r" b="b"/>
            <a:pathLst>
              <a:path w="1240542" h="1440397">
                <a:moveTo>
                  <a:pt x="0" y="0"/>
                </a:moveTo>
                <a:lnTo>
                  <a:pt x="1240542" y="0"/>
                </a:lnTo>
                <a:lnTo>
                  <a:pt x="1240542" y="1440397"/>
                </a:lnTo>
                <a:lnTo>
                  <a:pt x="0" y="14403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823706" y="2919348"/>
            <a:ext cx="9514699" cy="1216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00"/>
              </a:lnSpc>
            </a:pPr>
            <a:r>
              <a:rPr lang="en-US" sz="8500" b="1" dirty="0">
                <a:solidFill>
                  <a:srgbClr val="264175"/>
                </a:solidFill>
                <a:latin typeface="Poppins Bold"/>
                <a:ea typeface="Poppins Bold"/>
                <a:cs typeface="Poppins Bold"/>
                <a:sym typeface="Poppins Bold"/>
              </a:rPr>
              <a:t>THANK YOU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789070" y="4288381"/>
            <a:ext cx="9998263" cy="2051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21"/>
              </a:lnSpc>
            </a:pPr>
            <a:r>
              <a:rPr lang="en-US" sz="3350" b="1" dirty="0">
                <a:solidFill>
                  <a:srgbClr val="002060"/>
                </a:solidFill>
                <a:latin typeface="Poppins Bold"/>
                <a:ea typeface="Poppins Bold"/>
                <a:cs typeface="Poppins Bold"/>
                <a:sym typeface="Poppins Bold"/>
              </a:rPr>
              <a:t>IF YOU SEE VIOLENCE ONLINE — </a:t>
            </a:r>
            <a:r>
              <a:rPr lang="en-US" sz="3350" b="1" dirty="0">
                <a:solidFill>
                  <a:schemeClr val="accent6">
                    <a:lumMod val="75000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REPORT IT</a:t>
            </a:r>
            <a:r>
              <a:rPr lang="en-US" sz="3350" b="1" dirty="0">
                <a:solidFill>
                  <a:srgbClr val="072542"/>
                </a:solidFill>
                <a:latin typeface="Poppins Bold"/>
                <a:ea typeface="Poppins Bold"/>
                <a:cs typeface="Poppins Bold"/>
                <a:sym typeface="Poppins Bold"/>
              </a:rPr>
              <a:t>. </a:t>
            </a:r>
            <a:r>
              <a:rPr lang="en-US" sz="3350" b="1" dirty="0" smtClean="0">
                <a:solidFill>
                  <a:schemeClr val="accent6">
                    <a:lumMod val="75000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REACT</a:t>
            </a:r>
            <a:r>
              <a:rPr lang="en-US" sz="3350" b="1" dirty="0" smtClean="0">
                <a:solidFill>
                  <a:srgbClr val="002060"/>
                </a:solidFill>
                <a:latin typeface="Poppins Bold"/>
                <a:ea typeface="Poppins Bold"/>
                <a:cs typeface="Poppins Bold"/>
                <a:sym typeface="Poppins Bold"/>
              </a:rPr>
              <a:t>. YOUR </a:t>
            </a:r>
            <a:r>
              <a:rPr lang="en-US" sz="3350" b="1" dirty="0">
                <a:solidFill>
                  <a:srgbClr val="002060"/>
                </a:solidFill>
                <a:latin typeface="Poppins Bold"/>
                <a:ea typeface="Poppins Bold"/>
                <a:cs typeface="Poppins Bold"/>
                <a:sym typeface="Poppins Bold"/>
              </a:rPr>
              <a:t>REACTION MATTERS</a:t>
            </a:r>
            <a:r>
              <a:rPr lang="en-US" sz="3350" b="1" dirty="0" smtClean="0">
                <a:solidFill>
                  <a:srgbClr val="002060"/>
                </a:solidFill>
                <a:latin typeface="Poppins Bold"/>
                <a:ea typeface="Poppins Bold"/>
                <a:cs typeface="Poppins Bold"/>
                <a:sym typeface="Poppins Bold"/>
              </a:rPr>
              <a:t>.</a:t>
            </a:r>
          </a:p>
          <a:p>
            <a:pPr>
              <a:lnSpc>
                <a:spcPts val="4021"/>
              </a:lnSpc>
            </a:pPr>
            <a:r>
              <a:rPr lang="en-GB" sz="3350" b="1" dirty="0" smtClean="0">
                <a:solidFill>
                  <a:schemeClr val="accent6">
                    <a:lumMod val="75000"/>
                  </a:schemeClr>
                </a:solidFill>
                <a:latin typeface="Poppins Bold"/>
                <a:ea typeface="Poppins Bold"/>
                <a:cs typeface="Poppins Bold"/>
              </a:rPr>
              <a:t>SUPPORT</a:t>
            </a:r>
            <a:r>
              <a:rPr lang="en-GB" sz="3350" b="1" dirty="0" smtClean="0">
                <a:solidFill>
                  <a:srgbClr val="072542"/>
                </a:solidFill>
                <a:latin typeface="Poppins Bold"/>
                <a:ea typeface="Poppins Bold"/>
                <a:cs typeface="Poppins Bold"/>
              </a:rPr>
              <a:t> </a:t>
            </a:r>
            <a:r>
              <a:rPr lang="en-GB" sz="3350" b="1" dirty="0" smtClean="0">
                <a:solidFill>
                  <a:srgbClr val="002060"/>
                </a:solidFill>
                <a:latin typeface="Poppins Bold"/>
                <a:ea typeface="Poppins Bold"/>
                <a:cs typeface="Poppins Bold"/>
              </a:rPr>
              <a:t>US AND THE ORGANISATIONS DOING THIS WORK</a:t>
            </a:r>
            <a:endParaRPr lang="en-US" sz="3350" b="1" dirty="0">
              <a:solidFill>
                <a:srgbClr val="00206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grpSp>
        <p:nvGrpSpPr>
          <p:cNvPr id="13" name="Group 4"/>
          <p:cNvGrpSpPr/>
          <p:nvPr/>
        </p:nvGrpSpPr>
        <p:grpSpPr>
          <a:xfrm>
            <a:off x="6096000" y="7597788"/>
            <a:ext cx="9371463" cy="2370415"/>
            <a:chOff x="0" y="0"/>
            <a:chExt cx="1243424" cy="443941"/>
          </a:xfrm>
        </p:grpSpPr>
        <p:sp>
          <p:nvSpPr>
            <p:cNvPr id="14" name="Freeform 5"/>
            <p:cNvSpPr/>
            <p:nvPr/>
          </p:nvSpPr>
          <p:spPr>
            <a:xfrm>
              <a:off x="0" y="0"/>
              <a:ext cx="1243424" cy="443941"/>
            </a:xfrm>
            <a:custGeom>
              <a:avLst/>
              <a:gdLst/>
              <a:ahLst/>
              <a:cxnLst/>
              <a:rect l="l" t="t" r="r" b="b"/>
              <a:pathLst>
                <a:path w="1243424" h="443941">
                  <a:moveTo>
                    <a:pt x="83017" y="0"/>
                  </a:moveTo>
                  <a:lnTo>
                    <a:pt x="1160407" y="0"/>
                  </a:lnTo>
                  <a:cubicBezTo>
                    <a:pt x="1206256" y="0"/>
                    <a:pt x="1243424" y="37168"/>
                    <a:pt x="1243424" y="83017"/>
                  </a:cubicBezTo>
                  <a:lnTo>
                    <a:pt x="1243424" y="360924"/>
                  </a:lnTo>
                  <a:cubicBezTo>
                    <a:pt x="1243424" y="406773"/>
                    <a:pt x="1206256" y="443941"/>
                    <a:pt x="1160407" y="443941"/>
                  </a:cubicBezTo>
                  <a:lnTo>
                    <a:pt x="83017" y="443941"/>
                  </a:lnTo>
                  <a:cubicBezTo>
                    <a:pt x="37168" y="443941"/>
                    <a:pt x="0" y="406773"/>
                    <a:pt x="0" y="360924"/>
                  </a:cubicBezTo>
                  <a:lnTo>
                    <a:pt x="0" y="83017"/>
                  </a:lnTo>
                  <a:cubicBezTo>
                    <a:pt x="0" y="37168"/>
                    <a:pt x="37168" y="0"/>
                    <a:pt x="8301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DFFD8">
                    <a:alpha val="100000"/>
                  </a:srgbClr>
                </a:gs>
                <a:gs pos="100000">
                  <a:srgbClr val="94B9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TextBox 6"/>
            <p:cNvSpPr txBox="1"/>
            <p:nvPr/>
          </p:nvSpPr>
          <p:spPr>
            <a:xfrm>
              <a:off x="0" y="-38100"/>
              <a:ext cx="1243424" cy="4820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7"/>
          <p:cNvSpPr/>
          <p:nvPr/>
        </p:nvSpPr>
        <p:spPr>
          <a:xfrm rot="5400000">
            <a:off x="10328193" y="5825444"/>
            <a:ext cx="407138" cy="1403925"/>
          </a:xfrm>
          <a:custGeom>
            <a:avLst/>
            <a:gdLst/>
            <a:ahLst/>
            <a:cxnLst/>
            <a:rect l="l" t="t" r="r" b="b"/>
            <a:pathLst>
              <a:path w="407138" h="1403925">
                <a:moveTo>
                  <a:pt x="0" y="0"/>
                </a:moveTo>
                <a:lnTo>
                  <a:pt x="407138" y="0"/>
                </a:lnTo>
                <a:lnTo>
                  <a:pt x="407138" y="1403925"/>
                </a:lnTo>
                <a:lnTo>
                  <a:pt x="0" y="14039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3"/>
          <p:cNvSpPr/>
          <p:nvPr/>
        </p:nvSpPr>
        <p:spPr>
          <a:xfrm>
            <a:off x="14222509" y="6254002"/>
            <a:ext cx="4015680" cy="4015680"/>
          </a:xfrm>
          <a:custGeom>
            <a:avLst/>
            <a:gdLst/>
            <a:ahLst/>
            <a:cxnLst/>
            <a:rect l="l" t="t" r="r" b="b"/>
            <a:pathLst>
              <a:path w="4015680" h="4015680">
                <a:moveTo>
                  <a:pt x="0" y="0"/>
                </a:moveTo>
                <a:lnTo>
                  <a:pt x="4015679" y="0"/>
                </a:lnTo>
                <a:lnTo>
                  <a:pt x="4015679" y="4015679"/>
                </a:lnTo>
                <a:lnTo>
                  <a:pt x="0" y="401567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6" name="TextBox 10"/>
          <p:cNvSpPr txBox="1"/>
          <p:nvPr/>
        </p:nvSpPr>
        <p:spPr>
          <a:xfrm>
            <a:off x="7010401" y="7871327"/>
            <a:ext cx="7258752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021"/>
              </a:lnSpc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ASTRA – Anti Trafficking Action</a:t>
            </a:r>
          </a:p>
          <a:p>
            <a:pPr algn="l">
              <a:lnSpc>
                <a:spcPts val="4021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Poppins Bold"/>
                <a:ea typeface="Poppins Bold"/>
                <a:cs typeface="Poppins Bold"/>
                <a:sym typeface="Poppins Bold"/>
                <a:hlinkClick r:id="rId12"/>
              </a:rPr>
              <a:t>astra@astra.rs</a:t>
            </a:r>
            <a:endParaRPr lang="en-US" sz="3200" b="1" dirty="0" smtClean="0">
              <a:solidFill>
                <a:srgbClr val="00206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4021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Poppins Bold"/>
                <a:ea typeface="Poppins Bold"/>
                <a:cs typeface="Poppins Bold"/>
                <a:sym typeface="Poppins Bold"/>
                <a:hlinkClick r:id="rId13"/>
              </a:rPr>
              <a:t>www.astra.rs</a:t>
            </a:r>
            <a:endParaRPr lang="en-US" sz="3200" b="1" dirty="0" smtClean="0">
              <a:solidFill>
                <a:srgbClr val="00206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4021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Poppins Bold"/>
                <a:ea typeface="Poppins Bold"/>
                <a:cs typeface="Poppins Bold"/>
                <a:sym typeface="Poppins Bold"/>
              </a:rPr>
              <a:t>+381117850000 / 116000 (24/7)</a:t>
            </a:r>
            <a:endParaRPr lang="en-US" sz="3200" b="1" dirty="0">
              <a:solidFill>
                <a:srgbClr val="00206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36251" y="495883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📫</a:t>
            </a:r>
          </a:p>
        </p:txBody>
      </p:sp>
      <p:sp>
        <p:nvSpPr>
          <p:cNvPr id="17" name="Freeform 8"/>
          <p:cNvSpPr/>
          <p:nvPr/>
        </p:nvSpPr>
        <p:spPr>
          <a:xfrm rot="17416287">
            <a:off x="5835612" y="7255304"/>
            <a:ext cx="914401" cy="1024720"/>
          </a:xfrm>
          <a:custGeom>
            <a:avLst/>
            <a:gdLst/>
            <a:ahLst/>
            <a:cxnLst/>
            <a:rect l="l" t="t" r="r" b="b"/>
            <a:pathLst>
              <a:path w="1240542" h="1440397">
                <a:moveTo>
                  <a:pt x="0" y="0"/>
                </a:moveTo>
                <a:lnTo>
                  <a:pt x="1240542" y="0"/>
                </a:lnTo>
                <a:lnTo>
                  <a:pt x="1240542" y="1440397"/>
                </a:lnTo>
                <a:lnTo>
                  <a:pt x="0" y="14403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140</Words>
  <Application>Microsoft Office PowerPoint</Application>
  <PresentationFormat>Custom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Poppins Bold</vt:lpstr>
      <vt:lpstr>Poppins</vt:lpstr>
      <vt:lpstr>Arial</vt:lpstr>
      <vt:lpstr>DM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CyberGuard: Protecting the Vulnerable from Online Trafficking</dc:title>
  <dc:creator>Tamara</dc:creator>
  <cp:lastModifiedBy>Tamara</cp:lastModifiedBy>
  <cp:revision>17</cp:revision>
  <dcterms:created xsi:type="dcterms:W3CDTF">2006-08-16T00:00:00Z</dcterms:created>
  <dcterms:modified xsi:type="dcterms:W3CDTF">2025-11-28T14:40:02Z</dcterms:modified>
  <dc:identifier>DAG5scmR4l8</dc:identifier>
</cp:coreProperties>
</file>